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760" r:id="rId1"/>
    <p:sldMasterId id="2147483761" r:id="rId2"/>
  </p:sldMasterIdLst>
  <p:notesMasterIdLst>
    <p:notesMasterId r:id="rId35"/>
  </p:notesMasterIdLst>
  <p:sldIdLst>
    <p:sldId id="256" r:id="rId3"/>
    <p:sldId id="321" r:id="rId4"/>
    <p:sldId id="264" r:id="rId5"/>
    <p:sldId id="312" r:id="rId6"/>
    <p:sldId id="259" r:id="rId7"/>
    <p:sldId id="263" r:id="rId8"/>
    <p:sldId id="270" r:id="rId9"/>
    <p:sldId id="271" r:id="rId10"/>
    <p:sldId id="262" r:id="rId11"/>
    <p:sldId id="266" r:id="rId12"/>
    <p:sldId id="257" r:id="rId13"/>
    <p:sldId id="273" r:id="rId14"/>
    <p:sldId id="304" r:id="rId15"/>
    <p:sldId id="291" r:id="rId16"/>
    <p:sldId id="282" r:id="rId17"/>
    <p:sldId id="285" r:id="rId18"/>
    <p:sldId id="287" r:id="rId19"/>
    <p:sldId id="275" r:id="rId20"/>
    <p:sldId id="289" r:id="rId21"/>
    <p:sldId id="293" r:id="rId22"/>
    <p:sldId id="294" r:id="rId23"/>
    <p:sldId id="296" r:id="rId24"/>
    <p:sldId id="306" r:id="rId25"/>
    <p:sldId id="319" r:id="rId26"/>
    <p:sldId id="317" r:id="rId27"/>
    <p:sldId id="318" r:id="rId28"/>
    <p:sldId id="302" r:id="rId29"/>
    <p:sldId id="307" r:id="rId30"/>
    <p:sldId id="311" r:id="rId31"/>
    <p:sldId id="303" r:id="rId32"/>
    <p:sldId id="279" r:id="rId33"/>
    <p:sldId id="28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FA4FDA-E5B4-438B-8B34-250857FBAA0E}">
          <p14:sldIdLst>
            <p14:sldId id="256"/>
            <p14:sldId id="321"/>
            <p14:sldId id="264"/>
            <p14:sldId id="312"/>
            <p14:sldId id="259"/>
            <p14:sldId id="263"/>
            <p14:sldId id="270"/>
            <p14:sldId id="271"/>
          </p14:sldIdLst>
        </p14:section>
        <p14:section name="Untitled Section" id="{9764CC96-040E-4A74-B049-99CEDB3265FF}">
          <p14:sldIdLst>
            <p14:sldId id="262"/>
            <p14:sldId id="266"/>
            <p14:sldId id="257"/>
            <p14:sldId id="273"/>
            <p14:sldId id="304"/>
            <p14:sldId id="291"/>
            <p14:sldId id="282"/>
            <p14:sldId id="285"/>
            <p14:sldId id="287"/>
            <p14:sldId id="275"/>
            <p14:sldId id="289"/>
            <p14:sldId id="293"/>
            <p14:sldId id="294"/>
            <p14:sldId id="296"/>
            <p14:sldId id="306"/>
            <p14:sldId id="319"/>
            <p14:sldId id="317"/>
            <p14:sldId id="318"/>
            <p14:sldId id="302"/>
            <p14:sldId id="307"/>
            <p14:sldId id="311"/>
            <p14:sldId id="303"/>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318" autoAdjust="0"/>
    <p:restoredTop sz="95535" autoAdjust="0"/>
  </p:normalViewPr>
  <p:slideViewPr>
    <p:cSldViewPr snapToGrid="0">
      <p:cViewPr varScale="1">
        <p:scale>
          <a:sx n="103" d="100"/>
          <a:sy n="103" d="100"/>
        </p:scale>
        <p:origin x="144" y="234"/>
      </p:cViewPr>
      <p:guideLst/>
    </p:cSldViewPr>
  </p:slideViewPr>
  <p:notesTextViewPr>
    <p:cViewPr>
      <p:scale>
        <a:sx n="100" d="100"/>
        <a:sy n="100" d="100"/>
      </p:scale>
      <p:origin x="0" y="0"/>
    </p:cViewPr>
  </p:notesTextViewPr>
  <p:sorterViewPr>
    <p:cViewPr>
      <p:scale>
        <a:sx n="100" d="100"/>
        <a:sy n="100" d="100"/>
      </p:scale>
      <p:origin x="0" y="-108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F1E088-51BD-48A1-B48C-A662D05479D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664BAC5-67C0-47EB-8799-35F4379ECA5A}">
      <dgm:prSet/>
      <dgm:spPr/>
      <dgm:t>
        <a:bodyPr/>
        <a:lstStyle/>
        <a:p>
          <a:pPr>
            <a:lnSpc>
              <a:spcPct val="100000"/>
            </a:lnSpc>
            <a:defRPr cap="all"/>
          </a:pPr>
          <a:r>
            <a:rPr lang="en-US" b="1"/>
            <a:t>Reduced health risks</a:t>
          </a:r>
          <a:endParaRPr lang="en-US"/>
        </a:p>
      </dgm:t>
    </dgm:pt>
    <dgm:pt modelId="{F3E1C7C5-CA84-4D4B-91C6-84D436FCFD34}" type="parTrans" cxnId="{D51AA05B-14C3-4738-BEE7-4FE9EF852723}">
      <dgm:prSet/>
      <dgm:spPr/>
      <dgm:t>
        <a:bodyPr/>
        <a:lstStyle/>
        <a:p>
          <a:endParaRPr lang="en-US"/>
        </a:p>
      </dgm:t>
    </dgm:pt>
    <dgm:pt modelId="{B76CE27A-31E4-4080-BDE2-561749466496}" type="sibTrans" cxnId="{D51AA05B-14C3-4738-BEE7-4FE9EF852723}">
      <dgm:prSet/>
      <dgm:spPr/>
      <dgm:t>
        <a:bodyPr/>
        <a:lstStyle/>
        <a:p>
          <a:pPr>
            <a:lnSpc>
              <a:spcPct val="100000"/>
            </a:lnSpc>
          </a:pPr>
          <a:endParaRPr lang="en-US"/>
        </a:p>
      </dgm:t>
    </dgm:pt>
    <dgm:pt modelId="{A2C07338-D8D1-4363-8F15-974E1FB3FF35}">
      <dgm:prSet/>
      <dgm:spPr/>
      <dgm:t>
        <a:bodyPr/>
        <a:lstStyle/>
        <a:p>
          <a:pPr>
            <a:lnSpc>
              <a:spcPct val="100000"/>
            </a:lnSpc>
            <a:defRPr cap="all"/>
          </a:pPr>
          <a:r>
            <a:rPr lang="en-US" b="1"/>
            <a:t>Decreased costs</a:t>
          </a:r>
          <a:endParaRPr lang="en-US"/>
        </a:p>
      </dgm:t>
    </dgm:pt>
    <dgm:pt modelId="{59DFF986-584F-4341-897C-CDCA3EFFC6A4}" type="parTrans" cxnId="{16F17574-B184-48C2-B341-14D884C9509E}">
      <dgm:prSet/>
      <dgm:spPr/>
      <dgm:t>
        <a:bodyPr/>
        <a:lstStyle/>
        <a:p>
          <a:endParaRPr lang="en-US"/>
        </a:p>
      </dgm:t>
    </dgm:pt>
    <dgm:pt modelId="{5003206D-D3F4-47CA-AC0E-D0B97E6EF4EB}" type="sibTrans" cxnId="{16F17574-B184-48C2-B341-14D884C9509E}">
      <dgm:prSet/>
      <dgm:spPr/>
      <dgm:t>
        <a:bodyPr/>
        <a:lstStyle/>
        <a:p>
          <a:pPr>
            <a:lnSpc>
              <a:spcPct val="100000"/>
            </a:lnSpc>
          </a:pPr>
          <a:endParaRPr lang="en-US"/>
        </a:p>
      </dgm:t>
    </dgm:pt>
    <dgm:pt modelId="{EE913BA1-7175-44CF-8020-BD66B94D017E}">
      <dgm:prSet/>
      <dgm:spPr/>
      <dgm:t>
        <a:bodyPr/>
        <a:lstStyle/>
        <a:p>
          <a:pPr>
            <a:lnSpc>
              <a:spcPct val="100000"/>
            </a:lnSpc>
            <a:defRPr cap="all"/>
          </a:pPr>
          <a:r>
            <a:rPr lang="en-US" b="1"/>
            <a:t>Faster orders</a:t>
          </a:r>
          <a:endParaRPr lang="en-US"/>
        </a:p>
      </dgm:t>
    </dgm:pt>
    <dgm:pt modelId="{60F9FD49-7BDF-4B56-900F-8941A424715B}" type="parTrans" cxnId="{08BD12C5-6ACA-4EB5-872D-2D6DCF6A9010}">
      <dgm:prSet/>
      <dgm:spPr/>
      <dgm:t>
        <a:bodyPr/>
        <a:lstStyle/>
        <a:p>
          <a:endParaRPr lang="en-US"/>
        </a:p>
      </dgm:t>
    </dgm:pt>
    <dgm:pt modelId="{946CA4F5-6E47-4D33-9D85-074B7D1C149F}" type="sibTrans" cxnId="{08BD12C5-6ACA-4EB5-872D-2D6DCF6A9010}">
      <dgm:prSet/>
      <dgm:spPr/>
      <dgm:t>
        <a:bodyPr/>
        <a:lstStyle/>
        <a:p>
          <a:pPr>
            <a:lnSpc>
              <a:spcPct val="100000"/>
            </a:lnSpc>
          </a:pPr>
          <a:endParaRPr lang="en-US"/>
        </a:p>
      </dgm:t>
    </dgm:pt>
    <dgm:pt modelId="{4D07A4ED-2EEF-4896-ACDA-D3BB8D0041EA}">
      <dgm:prSet/>
      <dgm:spPr/>
      <dgm:t>
        <a:bodyPr/>
        <a:lstStyle/>
        <a:p>
          <a:pPr>
            <a:lnSpc>
              <a:spcPct val="100000"/>
            </a:lnSpc>
            <a:defRPr cap="all"/>
          </a:pPr>
          <a:r>
            <a:rPr lang="en-US" b="1"/>
            <a:t>Increased transparency</a:t>
          </a:r>
          <a:endParaRPr lang="en-US"/>
        </a:p>
      </dgm:t>
    </dgm:pt>
    <dgm:pt modelId="{66547F1F-6A4B-4334-B77E-87D93116F835}" type="parTrans" cxnId="{38C43DB9-C364-4D2C-8669-756788166A65}">
      <dgm:prSet/>
      <dgm:spPr/>
      <dgm:t>
        <a:bodyPr/>
        <a:lstStyle/>
        <a:p>
          <a:endParaRPr lang="en-US"/>
        </a:p>
      </dgm:t>
    </dgm:pt>
    <dgm:pt modelId="{23CC6068-8F4B-4D2C-81B2-1479C48F9FFD}" type="sibTrans" cxnId="{38C43DB9-C364-4D2C-8669-756788166A65}">
      <dgm:prSet/>
      <dgm:spPr/>
      <dgm:t>
        <a:bodyPr/>
        <a:lstStyle/>
        <a:p>
          <a:pPr>
            <a:lnSpc>
              <a:spcPct val="100000"/>
            </a:lnSpc>
          </a:pPr>
          <a:endParaRPr lang="en-US"/>
        </a:p>
      </dgm:t>
    </dgm:pt>
    <dgm:pt modelId="{B8E242E6-B816-4A7E-9732-20953A77E046}">
      <dgm:prSet/>
      <dgm:spPr/>
      <dgm:t>
        <a:bodyPr/>
        <a:lstStyle/>
        <a:p>
          <a:pPr>
            <a:lnSpc>
              <a:spcPct val="100000"/>
            </a:lnSpc>
            <a:defRPr cap="all"/>
          </a:pPr>
          <a:r>
            <a:rPr lang="en-US" b="1"/>
            <a:t>Secured Medicine Data</a:t>
          </a:r>
        </a:p>
      </dgm:t>
    </dgm:pt>
    <dgm:pt modelId="{CEAE713E-4247-4A6F-A739-4EDB51B88CE7}" type="parTrans" cxnId="{BF9FF2C1-6BA1-4DDF-8151-6902BFF86878}">
      <dgm:prSet/>
      <dgm:spPr/>
      <dgm:t>
        <a:bodyPr/>
        <a:lstStyle/>
        <a:p>
          <a:endParaRPr lang="en-US"/>
        </a:p>
      </dgm:t>
    </dgm:pt>
    <dgm:pt modelId="{E77ACFA9-C90A-46F1-8628-F7721A93B37D}" type="sibTrans" cxnId="{BF9FF2C1-6BA1-4DDF-8151-6902BFF86878}">
      <dgm:prSet/>
      <dgm:spPr/>
      <dgm:t>
        <a:bodyPr/>
        <a:lstStyle/>
        <a:p>
          <a:endParaRPr lang="en-US"/>
        </a:p>
      </dgm:t>
    </dgm:pt>
    <dgm:pt modelId="{FEE22B00-6FDE-4599-B75B-231B3C49CE34}" type="pres">
      <dgm:prSet presAssocID="{4BF1E088-51BD-48A1-B48C-A662D05479D5}" presName="root" presStyleCnt="0">
        <dgm:presLayoutVars>
          <dgm:dir/>
          <dgm:resizeHandles val="exact"/>
        </dgm:presLayoutVars>
      </dgm:prSet>
      <dgm:spPr/>
    </dgm:pt>
    <dgm:pt modelId="{FCF74549-801C-42B2-9E4D-71EE6C071666}" type="pres">
      <dgm:prSet presAssocID="{8664BAC5-67C0-47EB-8799-35F4379ECA5A}" presName="compNode" presStyleCnt="0"/>
      <dgm:spPr/>
    </dgm:pt>
    <dgm:pt modelId="{E6B3732C-E0E6-4938-81C6-5013694ADE7D}" type="pres">
      <dgm:prSet presAssocID="{8664BAC5-67C0-47EB-8799-35F4379ECA5A}" presName="iconBgRect" presStyleLbl="bgShp" presStyleIdx="0" presStyleCnt="5"/>
      <dgm:spPr/>
    </dgm:pt>
    <dgm:pt modelId="{E97B2B89-44D8-4D11-ACE5-E8704F29F3A1}" type="pres">
      <dgm:prSet presAssocID="{8664BAC5-67C0-47EB-8799-35F4379ECA5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dical"/>
        </a:ext>
      </dgm:extLst>
    </dgm:pt>
    <dgm:pt modelId="{2E49335E-B94C-4979-A462-79499FACD346}" type="pres">
      <dgm:prSet presAssocID="{8664BAC5-67C0-47EB-8799-35F4379ECA5A}" presName="spaceRect" presStyleCnt="0"/>
      <dgm:spPr/>
    </dgm:pt>
    <dgm:pt modelId="{264C39A3-28E1-4215-BF58-BE9BBEC73D2F}" type="pres">
      <dgm:prSet presAssocID="{8664BAC5-67C0-47EB-8799-35F4379ECA5A}" presName="textRect" presStyleLbl="revTx" presStyleIdx="0" presStyleCnt="5">
        <dgm:presLayoutVars>
          <dgm:chMax val="1"/>
          <dgm:chPref val="1"/>
        </dgm:presLayoutVars>
      </dgm:prSet>
      <dgm:spPr/>
    </dgm:pt>
    <dgm:pt modelId="{9CFBE5F8-89EC-43A1-BFB1-3209316A3A7C}" type="pres">
      <dgm:prSet presAssocID="{B76CE27A-31E4-4080-BDE2-561749466496}" presName="sibTrans" presStyleCnt="0"/>
      <dgm:spPr/>
    </dgm:pt>
    <dgm:pt modelId="{79BE0BFB-4FF1-4D7E-A3F1-BAF9478DD1FC}" type="pres">
      <dgm:prSet presAssocID="{A2C07338-D8D1-4363-8F15-974E1FB3FF35}" presName="compNode" presStyleCnt="0"/>
      <dgm:spPr/>
    </dgm:pt>
    <dgm:pt modelId="{EB602BBC-559B-4BF0-B17F-76252E0B57D3}" type="pres">
      <dgm:prSet presAssocID="{A2C07338-D8D1-4363-8F15-974E1FB3FF35}" presName="iconBgRect" presStyleLbl="bgShp" presStyleIdx="1" presStyleCnt="5"/>
      <dgm:spPr/>
    </dgm:pt>
    <dgm:pt modelId="{DA4EDA77-B8CF-4527-8D41-EE451ABC4598}" type="pres">
      <dgm:prSet presAssocID="{A2C07338-D8D1-4363-8F15-974E1FB3FF3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ward trend"/>
        </a:ext>
      </dgm:extLst>
    </dgm:pt>
    <dgm:pt modelId="{62919780-DA8B-4B6E-85B6-F07C57DA7999}" type="pres">
      <dgm:prSet presAssocID="{A2C07338-D8D1-4363-8F15-974E1FB3FF35}" presName="spaceRect" presStyleCnt="0"/>
      <dgm:spPr/>
    </dgm:pt>
    <dgm:pt modelId="{2DC25A4A-85EC-42F3-ADB4-F6F250B8636D}" type="pres">
      <dgm:prSet presAssocID="{A2C07338-D8D1-4363-8F15-974E1FB3FF35}" presName="textRect" presStyleLbl="revTx" presStyleIdx="1" presStyleCnt="5">
        <dgm:presLayoutVars>
          <dgm:chMax val="1"/>
          <dgm:chPref val="1"/>
        </dgm:presLayoutVars>
      </dgm:prSet>
      <dgm:spPr/>
    </dgm:pt>
    <dgm:pt modelId="{C47F4ABE-6B6C-47F1-B063-5C1067D4508C}" type="pres">
      <dgm:prSet presAssocID="{5003206D-D3F4-47CA-AC0E-D0B97E6EF4EB}" presName="sibTrans" presStyleCnt="0"/>
      <dgm:spPr/>
    </dgm:pt>
    <dgm:pt modelId="{0C89DC63-FD19-4A18-8BAB-76484EE98E2D}" type="pres">
      <dgm:prSet presAssocID="{EE913BA1-7175-44CF-8020-BD66B94D017E}" presName="compNode" presStyleCnt="0"/>
      <dgm:spPr/>
    </dgm:pt>
    <dgm:pt modelId="{F5560570-EABE-4D28-88C7-D8682CB4D5E4}" type="pres">
      <dgm:prSet presAssocID="{EE913BA1-7175-44CF-8020-BD66B94D017E}" presName="iconBgRect" presStyleLbl="bgShp" presStyleIdx="2" presStyleCnt="5"/>
      <dgm:spPr/>
    </dgm:pt>
    <dgm:pt modelId="{9A489FD9-2601-4D60-8DA5-12524E20C7F3}" type="pres">
      <dgm:prSet presAssocID="{EE913BA1-7175-44CF-8020-BD66B94D017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E7A9A0AD-41E7-40DB-A45C-250380DCD228}" type="pres">
      <dgm:prSet presAssocID="{EE913BA1-7175-44CF-8020-BD66B94D017E}" presName="spaceRect" presStyleCnt="0"/>
      <dgm:spPr/>
    </dgm:pt>
    <dgm:pt modelId="{0971CA40-ACEA-475A-A70D-9EE3FB29FD98}" type="pres">
      <dgm:prSet presAssocID="{EE913BA1-7175-44CF-8020-BD66B94D017E}" presName="textRect" presStyleLbl="revTx" presStyleIdx="2" presStyleCnt="5">
        <dgm:presLayoutVars>
          <dgm:chMax val="1"/>
          <dgm:chPref val="1"/>
        </dgm:presLayoutVars>
      </dgm:prSet>
      <dgm:spPr/>
    </dgm:pt>
    <dgm:pt modelId="{4AC69E1F-C98C-4F77-A3AA-8009BE74BADB}" type="pres">
      <dgm:prSet presAssocID="{946CA4F5-6E47-4D33-9D85-074B7D1C149F}" presName="sibTrans" presStyleCnt="0"/>
      <dgm:spPr/>
    </dgm:pt>
    <dgm:pt modelId="{0652AD0F-2905-4132-9C3F-0316B458F31A}" type="pres">
      <dgm:prSet presAssocID="{4D07A4ED-2EEF-4896-ACDA-D3BB8D0041EA}" presName="compNode" presStyleCnt="0"/>
      <dgm:spPr/>
    </dgm:pt>
    <dgm:pt modelId="{5012B1EC-D024-4F84-8140-A3ECD341988F}" type="pres">
      <dgm:prSet presAssocID="{4D07A4ED-2EEF-4896-ACDA-D3BB8D0041EA}" presName="iconBgRect" presStyleLbl="bgShp" presStyleIdx="3" presStyleCnt="5"/>
      <dgm:spPr/>
    </dgm:pt>
    <dgm:pt modelId="{CC27EA3D-0D31-4FC3-AE1E-450D028E5A36}" type="pres">
      <dgm:prSet presAssocID="{4D07A4ED-2EEF-4896-ACDA-D3BB8D0041E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3CF34825-BD92-435B-B181-09861ABB9FE9}" type="pres">
      <dgm:prSet presAssocID="{4D07A4ED-2EEF-4896-ACDA-D3BB8D0041EA}" presName="spaceRect" presStyleCnt="0"/>
      <dgm:spPr/>
    </dgm:pt>
    <dgm:pt modelId="{5C46B668-9863-4130-9C27-1290639AB48F}" type="pres">
      <dgm:prSet presAssocID="{4D07A4ED-2EEF-4896-ACDA-D3BB8D0041EA}" presName="textRect" presStyleLbl="revTx" presStyleIdx="3" presStyleCnt="5">
        <dgm:presLayoutVars>
          <dgm:chMax val="1"/>
          <dgm:chPref val="1"/>
        </dgm:presLayoutVars>
      </dgm:prSet>
      <dgm:spPr/>
    </dgm:pt>
    <dgm:pt modelId="{5EC882F2-C3AB-4450-9164-1364A257C6D3}" type="pres">
      <dgm:prSet presAssocID="{23CC6068-8F4B-4D2C-81B2-1479C48F9FFD}" presName="sibTrans" presStyleCnt="0"/>
      <dgm:spPr/>
    </dgm:pt>
    <dgm:pt modelId="{9644A088-F48F-41C7-8843-686EE32FB341}" type="pres">
      <dgm:prSet presAssocID="{B8E242E6-B816-4A7E-9732-20953A77E046}" presName="compNode" presStyleCnt="0"/>
      <dgm:spPr/>
    </dgm:pt>
    <dgm:pt modelId="{878B3554-A171-400A-A875-7CB0757377A9}" type="pres">
      <dgm:prSet presAssocID="{B8E242E6-B816-4A7E-9732-20953A77E046}" presName="iconBgRect" presStyleLbl="bgShp" presStyleIdx="4" presStyleCnt="5"/>
      <dgm:spPr/>
    </dgm:pt>
    <dgm:pt modelId="{4178DF95-8206-4D31-ACE7-41B0CC46D8C5}" type="pres">
      <dgm:prSet presAssocID="{B8E242E6-B816-4A7E-9732-20953A77E04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3A8F71DD-C508-4A3F-8FA2-531A7FFF06C3}" type="pres">
      <dgm:prSet presAssocID="{B8E242E6-B816-4A7E-9732-20953A77E046}" presName="spaceRect" presStyleCnt="0"/>
      <dgm:spPr/>
    </dgm:pt>
    <dgm:pt modelId="{8A1EEA8B-D404-4E88-8AF7-1ADE3CE32F51}" type="pres">
      <dgm:prSet presAssocID="{B8E242E6-B816-4A7E-9732-20953A77E046}" presName="textRect" presStyleLbl="revTx" presStyleIdx="4" presStyleCnt="5">
        <dgm:presLayoutVars>
          <dgm:chMax val="1"/>
          <dgm:chPref val="1"/>
        </dgm:presLayoutVars>
      </dgm:prSet>
      <dgm:spPr/>
    </dgm:pt>
  </dgm:ptLst>
  <dgm:cxnLst>
    <dgm:cxn modelId="{CE93D925-5645-4B7C-89D4-92CC8E481CA7}" type="presOf" srcId="{A2C07338-D8D1-4363-8F15-974E1FB3FF35}" destId="{2DC25A4A-85EC-42F3-ADB4-F6F250B8636D}" srcOrd="0" destOrd="0" presId="urn:microsoft.com/office/officeart/2018/5/layout/IconCircleLabelList"/>
    <dgm:cxn modelId="{62CDA539-3423-457C-AD58-CC0ABA54053B}" type="presOf" srcId="{4D07A4ED-2EEF-4896-ACDA-D3BB8D0041EA}" destId="{5C46B668-9863-4130-9C27-1290639AB48F}" srcOrd="0" destOrd="0" presId="urn:microsoft.com/office/officeart/2018/5/layout/IconCircleLabelList"/>
    <dgm:cxn modelId="{D51AA05B-14C3-4738-BEE7-4FE9EF852723}" srcId="{4BF1E088-51BD-48A1-B48C-A662D05479D5}" destId="{8664BAC5-67C0-47EB-8799-35F4379ECA5A}" srcOrd="0" destOrd="0" parTransId="{F3E1C7C5-CA84-4D4B-91C6-84D436FCFD34}" sibTransId="{B76CE27A-31E4-4080-BDE2-561749466496}"/>
    <dgm:cxn modelId="{16F17574-B184-48C2-B341-14D884C9509E}" srcId="{4BF1E088-51BD-48A1-B48C-A662D05479D5}" destId="{A2C07338-D8D1-4363-8F15-974E1FB3FF35}" srcOrd="1" destOrd="0" parTransId="{59DFF986-584F-4341-897C-CDCA3EFFC6A4}" sibTransId="{5003206D-D3F4-47CA-AC0E-D0B97E6EF4EB}"/>
    <dgm:cxn modelId="{6BB41C77-A163-44A5-8C76-7FA37CE6009B}" type="presOf" srcId="{8664BAC5-67C0-47EB-8799-35F4379ECA5A}" destId="{264C39A3-28E1-4215-BF58-BE9BBEC73D2F}" srcOrd="0" destOrd="0" presId="urn:microsoft.com/office/officeart/2018/5/layout/IconCircleLabelList"/>
    <dgm:cxn modelId="{C9FCA97D-9E54-488B-9465-B76DB9DC6742}" type="presOf" srcId="{EE913BA1-7175-44CF-8020-BD66B94D017E}" destId="{0971CA40-ACEA-475A-A70D-9EE3FB29FD98}" srcOrd="0" destOrd="0" presId="urn:microsoft.com/office/officeart/2018/5/layout/IconCircleLabelList"/>
    <dgm:cxn modelId="{D58C02A2-B5F5-4092-AFA1-A67DADCB61BD}" type="presOf" srcId="{B8E242E6-B816-4A7E-9732-20953A77E046}" destId="{8A1EEA8B-D404-4E88-8AF7-1ADE3CE32F51}" srcOrd="0" destOrd="0" presId="urn:microsoft.com/office/officeart/2018/5/layout/IconCircleLabelList"/>
    <dgm:cxn modelId="{38C43DB9-C364-4D2C-8669-756788166A65}" srcId="{4BF1E088-51BD-48A1-B48C-A662D05479D5}" destId="{4D07A4ED-2EEF-4896-ACDA-D3BB8D0041EA}" srcOrd="3" destOrd="0" parTransId="{66547F1F-6A4B-4334-B77E-87D93116F835}" sibTransId="{23CC6068-8F4B-4D2C-81B2-1479C48F9FFD}"/>
    <dgm:cxn modelId="{BF9FF2C1-6BA1-4DDF-8151-6902BFF86878}" srcId="{4BF1E088-51BD-48A1-B48C-A662D05479D5}" destId="{B8E242E6-B816-4A7E-9732-20953A77E046}" srcOrd="4" destOrd="0" parTransId="{CEAE713E-4247-4A6F-A739-4EDB51B88CE7}" sibTransId="{E77ACFA9-C90A-46F1-8628-F7721A93B37D}"/>
    <dgm:cxn modelId="{08BD12C5-6ACA-4EB5-872D-2D6DCF6A9010}" srcId="{4BF1E088-51BD-48A1-B48C-A662D05479D5}" destId="{EE913BA1-7175-44CF-8020-BD66B94D017E}" srcOrd="2" destOrd="0" parTransId="{60F9FD49-7BDF-4B56-900F-8941A424715B}" sibTransId="{946CA4F5-6E47-4D33-9D85-074B7D1C149F}"/>
    <dgm:cxn modelId="{26E879D8-04A4-4813-907E-2B962DEF27A6}" type="presOf" srcId="{4BF1E088-51BD-48A1-B48C-A662D05479D5}" destId="{FEE22B00-6FDE-4599-B75B-231B3C49CE34}" srcOrd="0" destOrd="0" presId="urn:microsoft.com/office/officeart/2018/5/layout/IconCircleLabelList"/>
    <dgm:cxn modelId="{554F80C3-B134-4B69-81E0-C5AAE8937F66}" type="presParOf" srcId="{FEE22B00-6FDE-4599-B75B-231B3C49CE34}" destId="{FCF74549-801C-42B2-9E4D-71EE6C071666}" srcOrd="0" destOrd="0" presId="urn:microsoft.com/office/officeart/2018/5/layout/IconCircleLabelList"/>
    <dgm:cxn modelId="{CA7D7533-0026-457F-842F-6A7D7112DD83}" type="presParOf" srcId="{FCF74549-801C-42B2-9E4D-71EE6C071666}" destId="{E6B3732C-E0E6-4938-81C6-5013694ADE7D}" srcOrd="0" destOrd="0" presId="urn:microsoft.com/office/officeart/2018/5/layout/IconCircleLabelList"/>
    <dgm:cxn modelId="{139A4A13-133F-44CC-8935-034D8373BEDB}" type="presParOf" srcId="{FCF74549-801C-42B2-9E4D-71EE6C071666}" destId="{E97B2B89-44D8-4D11-ACE5-E8704F29F3A1}" srcOrd="1" destOrd="0" presId="urn:microsoft.com/office/officeart/2018/5/layout/IconCircleLabelList"/>
    <dgm:cxn modelId="{C8C215B0-EA1E-4E52-97B2-D455EB299B27}" type="presParOf" srcId="{FCF74549-801C-42B2-9E4D-71EE6C071666}" destId="{2E49335E-B94C-4979-A462-79499FACD346}" srcOrd="2" destOrd="0" presId="urn:microsoft.com/office/officeart/2018/5/layout/IconCircleLabelList"/>
    <dgm:cxn modelId="{A7AB9099-278D-47F0-8E62-795747E33A2F}" type="presParOf" srcId="{FCF74549-801C-42B2-9E4D-71EE6C071666}" destId="{264C39A3-28E1-4215-BF58-BE9BBEC73D2F}" srcOrd="3" destOrd="0" presId="urn:microsoft.com/office/officeart/2018/5/layout/IconCircleLabelList"/>
    <dgm:cxn modelId="{B1870465-A5B4-4D57-9891-B85B880AE6AB}" type="presParOf" srcId="{FEE22B00-6FDE-4599-B75B-231B3C49CE34}" destId="{9CFBE5F8-89EC-43A1-BFB1-3209316A3A7C}" srcOrd="1" destOrd="0" presId="urn:microsoft.com/office/officeart/2018/5/layout/IconCircleLabelList"/>
    <dgm:cxn modelId="{AE3A9A03-C0B1-4641-97C6-F5A5E49AF6C3}" type="presParOf" srcId="{FEE22B00-6FDE-4599-B75B-231B3C49CE34}" destId="{79BE0BFB-4FF1-4D7E-A3F1-BAF9478DD1FC}" srcOrd="2" destOrd="0" presId="urn:microsoft.com/office/officeart/2018/5/layout/IconCircleLabelList"/>
    <dgm:cxn modelId="{F553C676-18C4-4FBE-AD01-5AF3BD896067}" type="presParOf" srcId="{79BE0BFB-4FF1-4D7E-A3F1-BAF9478DD1FC}" destId="{EB602BBC-559B-4BF0-B17F-76252E0B57D3}" srcOrd="0" destOrd="0" presId="urn:microsoft.com/office/officeart/2018/5/layout/IconCircleLabelList"/>
    <dgm:cxn modelId="{EF728D66-2EB0-454B-A177-9524A0D1F174}" type="presParOf" srcId="{79BE0BFB-4FF1-4D7E-A3F1-BAF9478DD1FC}" destId="{DA4EDA77-B8CF-4527-8D41-EE451ABC4598}" srcOrd="1" destOrd="0" presId="urn:microsoft.com/office/officeart/2018/5/layout/IconCircleLabelList"/>
    <dgm:cxn modelId="{C4BE0CBB-8664-42F8-A030-255B91F3531A}" type="presParOf" srcId="{79BE0BFB-4FF1-4D7E-A3F1-BAF9478DD1FC}" destId="{62919780-DA8B-4B6E-85B6-F07C57DA7999}" srcOrd="2" destOrd="0" presId="urn:microsoft.com/office/officeart/2018/5/layout/IconCircleLabelList"/>
    <dgm:cxn modelId="{C0C71899-5470-4958-BDB4-FF59F422BA96}" type="presParOf" srcId="{79BE0BFB-4FF1-4D7E-A3F1-BAF9478DD1FC}" destId="{2DC25A4A-85EC-42F3-ADB4-F6F250B8636D}" srcOrd="3" destOrd="0" presId="urn:microsoft.com/office/officeart/2018/5/layout/IconCircleLabelList"/>
    <dgm:cxn modelId="{8440206C-1CAC-4024-AAA5-668E62DDA9FB}" type="presParOf" srcId="{FEE22B00-6FDE-4599-B75B-231B3C49CE34}" destId="{C47F4ABE-6B6C-47F1-B063-5C1067D4508C}" srcOrd="3" destOrd="0" presId="urn:microsoft.com/office/officeart/2018/5/layout/IconCircleLabelList"/>
    <dgm:cxn modelId="{51501729-8B8B-407C-A42C-AA8DF9A21937}" type="presParOf" srcId="{FEE22B00-6FDE-4599-B75B-231B3C49CE34}" destId="{0C89DC63-FD19-4A18-8BAB-76484EE98E2D}" srcOrd="4" destOrd="0" presId="urn:microsoft.com/office/officeart/2018/5/layout/IconCircleLabelList"/>
    <dgm:cxn modelId="{EAD18A3C-EC26-474B-B3BE-A120BB836F81}" type="presParOf" srcId="{0C89DC63-FD19-4A18-8BAB-76484EE98E2D}" destId="{F5560570-EABE-4D28-88C7-D8682CB4D5E4}" srcOrd="0" destOrd="0" presId="urn:microsoft.com/office/officeart/2018/5/layout/IconCircleLabelList"/>
    <dgm:cxn modelId="{28F63D1A-4DFF-4A38-A1C1-373AEF03798E}" type="presParOf" srcId="{0C89DC63-FD19-4A18-8BAB-76484EE98E2D}" destId="{9A489FD9-2601-4D60-8DA5-12524E20C7F3}" srcOrd="1" destOrd="0" presId="urn:microsoft.com/office/officeart/2018/5/layout/IconCircleLabelList"/>
    <dgm:cxn modelId="{465E6E08-0FC2-4364-9FCC-9254309DB907}" type="presParOf" srcId="{0C89DC63-FD19-4A18-8BAB-76484EE98E2D}" destId="{E7A9A0AD-41E7-40DB-A45C-250380DCD228}" srcOrd="2" destOrd="0" presId="urn:microsoft.com/office/officeart/2018/5/layout/IconCircleLabelList"/>
    <dgm:cxn modelId="{6BB7E866-D8FE-4D04-99AD-E748BB83A8B9}" type="presParOf" srcId="{0C89DC63-FD19-4A18-8BAB-76484EE98E2D}" destId="{0971CA40-ACEA-475A-A70D-9EE3FB29FD98}" srcOrd="3" destOrd="0" presId="urn:microsoft.com/office/officeart/2018/5/layout/IconCircleLabelList"/>
    <dgm:cxn modelId="{9EFF8956-3DE4-49FA-B447-2215E1356030}" type="presParOf" srcId="{FEE22B00-6FDE-4599-B75B-231B3C49CE34}" destId="{4AC69E1F-C98C-4F77-A3AA-8009BE74BADB}" srcOrd="5" destOrd="0" presId="urn:microsoft.com/office/officeart/2018/5/layout/IconCircleLabelList"/>
    <dgm:cxn modelId="{DD37F102-0209-467B-BEF8-D8D263E89E18}" type="presParOf" srcId="{FEE22B00-6FDE-4599-B75B-231B3C49CE34}" destId="{0652AD0F-2905-4132-9C3F-0316B458F31A}" srcOrd="6" destOrd="0" presId="urn:microsoft.com/office/officeart/2018/5/layout/IconCircleLabelList"/>
    <dgm:cxn modelId="{9CC8392E-EFF5-48D2-B9EA-07EAC33F2BEE}" type="presParOf" srcId="{0652AD0F-2905-4132-9C3F-0316B458F31A}" destId="{5012B1EC-D024-4F84-8140-A3ECD341988F}" srcOrd="0" destOrd="0" presId="urn:microsoft.com/office/officeart/2018/5/layout/IconCircleLabelList"/>
    <dgm:cxn modelId="{4FB73B18-4AAA-4B33-86A3-7482105D5BC6}" type="presParOf" srcId="{0652AD0F-2905-4132-9C3F-0316B458F31A}" destId="{CC27EA3D-0D31-4FC3-AE1E-450D028E5A36}" srcOrd="1" destOrd="0" presId="urn:microsoft.com/office/officeart/2018/5/layout/IconCircleLabelList"/>
    <dgm:cxn modelId="{E80167B7-E32C-464E-9C44-414B47BF1B62}" type="presParOf" srcId="{0652AD0F-2905-4132-9C3F-0316B458F31A}" destId="{3CF34825-BD92-435B-B181-09861ABB9FE9}" srcOrd="2" destOrd="0" presId="urn:microsoft.com/office/officeart/2018/5/layout/IconCircleLabelList"/>
    <dgm:cxn modelId="{D05F6934-013D-40D3-9CBF-6F517E4A2F10}" type="presParOf" srcId="{0652AD0F-2905-4132-9C3F-0316B458F31A}" destId="{5C46B668-9863-4130-9C27-1290639AB48F}" srcOrd="3" destOrd="0" presId="urn:microsoft.com/office/officeart/2018/5/layout/IconCircleLabelList"/>
    <dgm:cxn modelId="{40A5E09F-F861-4671-B793-F3914E533482}" type="presParOf" srcId="{FEE22B00-6FDE-4599-B75B-231B3C49CE34}" destId="{5EC882F2-C3AB-4450-9164-1364A257C6D3}" srcOrd="7" destOrd="0" presId="urn:microsoft.com/office/officeart/2018/5/layout/IconCircleLabelList"/>
    <dgm:cxn modelId="{EFF2B2B4-E510-4E85-89AE-7AE0EBEB067E}" type="presParOf" srcId="{FEE22B00-6FDE-4599-B75B-231B3C49CE34}" destId="{9644A088-F48F-41C7-8843-686EE32FB341}" srcOrd="8" destOrd="0" presId="urn:microsoft.com/office/officeart/2018/5/layout/IconCircleLabelList"/>
    <dgm:cxn modelId="{4231238C-62E4-4894-906D-1CAAB60F0E55}" type="presParOf" srcId="{9644A088-F48F-41C7-8843-686EE32FB341}" destId="{878B3554-A171-400A-A875-7CB0757377A9}" srcOrd="0" destOrd="0" presId="urn:microsoft.com/office/officeart/2018/5/layout/IconCircleLabelList"/>
    <dgm:cxn modelId="{06A971B6-A30B-49EC-86EE-DB51990F2311}" type="presParOf" srcId="{9644A088-F48F-41C7-8843-686EE32FB341}" destId="{4178DF95-8206-4D31-ACE7-41B0CC46D8C5}" srcOrd="1" destOrd="0" presId="urn:microsoft.com/office/officeart/2018/5/layout/IconCircleLabelList"/>
    <dgm:cxn modelId="{0EE0FC58-B0C1-4ED5-8BB6-2B393D2D3E89}" type="presParOf" srcId="{9644A088-F48F-41C7-8843-686EE32FB341}" destId="{3A8F71DD-C508-4A3F-8FA2-531A7FFF06C3}" srcOrd="2" destOrd="0" presId="urn:microsoft.com/office/officeart/2018/5/layout/IconCircleLabelList"/>
    <dgm:cxn modelId="{89742625-6D05-424F-9810-6B6F2D4E3656}" type="presParOf" srcId="{9644A088-F48F-41C7-8843-686EE32FB341}" destId="{8A1EEA8B-D404-4E88-8AF7-1ADE3CE32F51}"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F2AEE6-2D63-441A-B391-0D090951681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AE1C945-583E-4AF1-AD53-FB25918F51BC}">
      <dgm:prSet/>
      <dgm:spPr/>
      <dgm:t>
        <a:bodyPr/>
        <a:lstStyle/>
        <a:p>
          <a:pPr>
            <a:lnSpc>
              <a:spcPct val="100000"/>
            </a:lnSpc>
          </a:pPr>
          <a:r>
            <a:rPr lang="en-US" b="1"/>
            <a:t>Immutability</a:t>
          </a:r>
        </a:p>
      </dgm:t>
    </dgm:pt>
    <dgm:pt modelId="{F68B4D7E-8E50-4BC8-A30F-2B4ECF4A683B}" type="parTrans" cxnId="{EDCD8A3C-57B0-44CC-AD15-86236B88855A}">
      <dgm:prSet/>
      <dgm:spPr/>
      <dgm:t>
        <a:bodyPr/>
        <a:lstStyle/>
        <a:p>
          <a:endParaRPr lang="en-US"/>
        </a:p>
      </dgm:t>
    </dgm:pt>
    <dgm:pt modelId="{68757541-EF56-47CB-9865-E37F03BB9CF1}" type="sibTrans" cxnId="{EDCD8A3C-57B0-44CC-AD15-86236B88855A}">
      <dgm:prSet/>
      <dgm:spPr/>
      <dgm:t>
        <a:bodyPr/>
        <a:lstStyle/>
        <a:p>
          <a:endParaRPr lang="en-US"/>
        </a:p>
      </dgm:t>
    </dgm:pt>
    <dgm:pt modelId="{F1C5FCD5-E900-43E7-AEC6-4C2E4C0C5B79}">
      <dgm:prSet/>
      <dgm:spPr/>
      <dgm:t>
        <a:bodyPr/>
        <a:lstStyle/>
        <a:p>
          <a:pPr>
            <a:lnSpc>
              <a:spcPct val="100000"/>
            </a:lnSpc>
          </a:pPr>
          <a:r>
            <a:rPr lang="en-US" b="1"/>
            <a:t>Decentralized</a:t>
          </a:r>
        </a:p>
      </dgm:t>
    </dgm:pt>
    <dgm:pt modelId="{42C41632-83F2-40B0-B058-B37D3D5A37B3}" type="parTrans" cxnId="{C74933DD-1E60-4D33-BEFE-1ADEC5AD3ECC}">
      <dgm:prSet/>
      <dgm:spPr/>
      <dgm:t>
        <a:bodyPr/>
        <a:lstStyle/>
        <a:p>
          <a:endParaRPr lang="en-US"/>
        </a:p>
      </dgm:t>
    </dgm:pt>
    <dgm:pt modelId="{59F40948-ABE5-43E5-8B81-6EBEA1BC295B}" type="sibTrans" cxnId="{C74933DD-1E60-4D33-BEFE-1ADEC5AD3ECC}">
      <dgm:prSet/>
      <dgm:spPr/>
      <dgm:t>
        <a:bodyPr/>
        <a:lstStyle/>
        <a:p>
          <a:endParaRPr lang="en-US"/>
        </a:p>
      </dgm:t>
    </dgm:pt>
    <dgm:pt modelId="{5E3C9486-FCE0-48EA-9EF2-AED7F1914E56}">
      <dgm:prSet/>
      <dgm:spPr/>
      <dgm:t>
        <a:bodyPr/>
        <a:lstStyle/>
        <a:p>
          <a:pPr>
            <a:lnSpc>
              <a:spcPct val="100000"/>
            </a:lnSpc>
          </a:pPr>
          <a:r>
            <a:rPr lang="en-US" b="1"/>
            <a:t>Enhanced Security</a:t>
          </a:r>
        </a:p>
      </dgm:t>
    </dgm:pt>
    <dgm:pt modelId="{928CA90D-D32C-423A-B9B3-8FDFF5CE09B9}" type="parTrans" cxnId="{B0AE1AA1-C9A1-4485-B649-E154CB3F2726}">
      <dgm:prSet/>
      <dgm:spPr/>
      <dgm:t>
        <a:bodyPr/>
        <a:lstStyle/>
        <a:p>
          <a:endParaRPr lang="en-US"/>
        </a:p>
      </dgm:t>
    </dgm:pt>
    <dgm:pt modelId="{376D718D-C36B-4917-9031-0E92D705AC4A}" type="sibTrans" cxnId="{B0AE1AA1-C9A1-4485-B649-E154CB3F2726}">
      <dgm:prSet/>
      <dgm:spPr/>
      <dgm:t>
        <a:bodyPr/>
        <a:lstStyle/>
        <a:p>
          <a:endParaRPr lang="en-US"/>
        </a:p>
      </dgm:t>
    </dgm:pt>
    <dgm:pt modelId="{622C7AE6-CA4E-4C4B-8BB3-B56AD70C0BE2}">
      <dgm:prSet/>
      <dgm:spPr/>
      <dgm:t>
        <a:bodyPr/>
        <a:lstStyle/>
        <a:p>
          <a:pPr>
            <a:lnSpc>
              <a:spcPct val="100000"/>
            </a:lnSpc>
          </a:pPr>
          <a:r>
            <a:rPr lang="en-US" b="1"/>
            <a:t>Distributed Ledgers</a:t>
          </a:r>
        </a:p>
      </dgm:t>
    </dgm:pt>
    <dgm:pt modelId="{0F9EBA7D-7768-4A30-ACAA-D72F41269118}" type="parTrans" cxnId="{CCC9738C-5300-4F5A-A3FE-439B434A3AA1}">
      <dgm:prSet/>
      <dgm:spPr/>
      <dgm:t>
        <a:bodyPr/>
        <a:lstStyle/>
        <a:p>
          <a:endParaRPr lang="en-US"/>
        </a:p>
      </dgm:t>
    </dgm:pt>
    <dgm:pt modelId="{F2FF1386-78C3-4010-AEEA-DD56104B8F01}" type="sibTrans" cxnId="{CCC9738C-5300-4F5A-A3FE-439B434A3AA1}">
      <dgm:prSet/>
      <dgm:spPr/>
      <dgm:t>
        <a:bodyPr/>
        <a:lstStyle/>
        <a:p>
          <a:endParaRPr lang="en-US"/>
        </a:p>
      </dgm:t>
    </dgm:pt>
    <dgm:pt modelId="{511EB791-8B70-4557-B509-27DA049EAFFB}">
      <dgm:prSet/>
      <dgm:spPr/>
      <dgm:t>
        <a:bodyPr/>
        <a:lstStyle/>
        <a:p>
          <a:pPr>
            <a:lnSpc>
              <a:spcPct val="100000"/>
            </a:lnSpc>
          </a:pPr>
          <a:r>
            <a:rPr lang="en-US" b="1"/>
            <a:t>Consensus</a:t>
          </a:r>
        </a:p>
      </dgm:t>
    </dgm:pt>
    <dgm:pt modelId="{DB02B5C5-674F-4922-B8E1-327929ABB21B}" type="parTrans" cxnId="{253EDEC6-8025-42B0-B9B4-C0D29FB391A2}">
      <dgm:prSet/>
      <dgm:spPr/>
      <dgm:t>
        <a:bodyPr/>
        <a:lstStyle/>
        <a:p>
          <a:endParaRPr lang="en-US"/>
        </a:p>
      </dgm:t>
    </dgm:pt>
    <dgm:pt modelId="{53F6395B-F017-4B47-9DBA-D0B09FE46C90}" type="sibTrans" cxnId="{253EDEC6-8025-42B0-B9B4-C0D29FB391A2}">
      <dgm:prSet/>
      <dgm:spPr/>
      <dgm:t>
        <a:bodyPr/>
        <a:lstStyle/>
        <a:p>
          <a:endParaRPr lang="en-US"/>
        </a:p>
      </dgm:t>
    </dgm:pt>
    <dgm:pt modelId="{7C4C2D1B-7849-42F2-8A6C-004853095270}">
      <dgm:prSet/>
      <dgm:spPr/>
      <dgm:t>
        <a:bodyPr/>
        <a:lstStyle/>
        <a:p>
          <a:pPr>
            <a:lnSpc>
              <a:spcPct val="100000"/>
            </a:lnSpc>
          </a:pPr>
          <a:r>
            <a:rPr lang="en-US" b="1"/>
            <a:t>Faster Settlement</a:t>
          </a:r>
        </a:p>
      </dgm:t>
    </dgm:pt>
    <dgm:pt modelId="{F169AC77-7623-41C5-9E93-F4338F56E8B0}" type="parTrans" cxnId="{B46FCA64-9C39-44AF-AAD8-EC073E1E9438}">
      <dgm:prSet/>
      <dgm:spPr/>
      <dgm:t>
        <a:bodyPr/>
        <a:lstStyle/>
        <a:p>
          <a:endParaRPr lang="en-US"/>
        </a:p>
      </dgm:t>
    </dgm:pt>
    <dgm:pt modelId="{E769CD8E-26A0-4EB4-BAC7-F71374C1130B}" type="sibTrans" cxnId="{B46FCA64-9C39-44AF-AAD8-EC073E1E9438}">
      <dgm:prSet/>
      <dgm:spPr/>
      <dgm:t>
        <a:bodyPr/>
        <a:lstStyle/>
        <a:p>
          <a:endParaRPr lang="en-US"/>
        </a:p>
      </dgm:t>
    </dgm:pt>
    <dgm:pt modelId="{9B7F952F-3BA0-435B-8CE1-AF7CE22179F4}" type="pres">
      <dgm:prSet presAssocID="{84F2AEE6-2D63-441A-B391-0D0909516811}" presName="root" presStyleCnt="0">
        <dgm:presLayoutVars>
          <dgm:dir/>
          <dgm:resizeHandles val="exact"/>
        </dgm:presLayoutVars>
      </dgm:prSet>
      <dgm:spPr/>
    </dgm:pt>
    <dgm:pt modelId="{A0AE2A63-0A7B-4A9B-8D1B-97A9DA0D3B25}" type="pres">
      <dgm:prSet presAssocID="{2AE1C945-583E-4AF1-AD53-FB25918F51BC}" presName="compNode" presStyleCnt="0"/>
      <dgm:spPr/>
    </dgm:pt>
    <dgm:pt modelId="{A6744D40-366F-47EC-A192-43E0E051351E}" type="pres">
      <dgm:prSet presAssocID="{2AE1C945-583E-4AF1-AD53-FB25918F51B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CE227BB0-133D-4C83-AB27-4DD616D8DCCF}" type="pres">
      <dgm:prSet presAssocID="{2AE1C945-583E-4AF1-AD53-FB25918F51BC}" presName="spaceRect" presStyleCnt="0"/>
      <dgm:spPr/>
    </dgm:pt>
    <dgm:pt modelId="{D359E04C-AC15-46AB-BBB5-1D17078A84F1}" type="pres">
      <dgm:prSet presAssocID="{2AE1C945-583E-4AF1-AD53-FB25918F51BC}" presName="textRect" presStyleLbl="revTx" presStyleIdx="0" presStyleCnt="6">
        <dgm:presLayoutVars>
          <dgm:chMax val="1"/>
          <dgm:chPref val="1"/>
        </dgm:presLayoutVars>
      </dgm:prSet>
      <dgm:spPr/>
    </dgm:pt>
    <dgm:pt modelId="{26791991-C0F8-4735-8ADA-5B66CFE05728}" type="pres">
      <dgm:prSet presAssocID="{68757541-EF56-47CB-9865-E37F03BB9CF1}" presName="sibTrans" presStyleCnt="0"/>
      <dgm:spPr/>
    </dgm:pt>
    <dgm:pt modelId="{A80D21D9-9DD3-479E-B9BA-6E86083FFB34}" type="pres">
      <dgm:prSet presAssocID="{F1C5FCD5-E900-43E7-AEC6-4C2E4C0C5B79}" presName="compNode" presStyleCnt="0"/>
      <dgm:spPr/>
    </dgm:pt>
    <dgm:pt modelId="{CBCF6D51-50BB-43B7-BAEE-FD30A321C93F}" type="pres">
      <dgm:prSet presAssocID="{F1C5FCD5-E900-43E7-AEC6-4C2E4C0C5B7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F696D193-AEE6-43AA-A65A-BC42B800C3B7}" type="pres">
      <dgm:prSet presAssocID="{F1C5FCD5-E900-43E7-AEC6-4C2E4C0C5B79}" presName="spaceRect" presStyleCnt="0"/>
      <dgm:spPr/>
    </dgm:pt>
    <dgm:pt modelId="{9F1C596B-327D-4889-8774-B0E04E082FA7}" type="pres">
      <dgm:prSet presAssocID="{F1C5FCD5-E900-43E7-AEC6-4C2E4C0C5B79}" presName="textRect" presStyleLbl="revTx" presStyleIdx="1" presStyleCnt="6">
        <dgm:presLayoutVars>
          <dgm:chMax val="1"/>
          <dgm:chPref val="1"/>
        </dgm:presLayoutVars>
      </dgm:prSet>
      <dgm:spPr/>
    </dgm:pt>
    <dgm:pt modelId="{5C3FB2F9-F01F-4A44-89D1-1804F38485EF}" type="pres">
      <dgm:prSet presAssocID="{59F40948-ABE5-43E5-8B81-6EBEA1BC295B}" presName="sibTrans" presStyleCnt="0"/>
      <dgm:spPr/>
    </dgm:pt>
    <dgm:pt modelId="{D9E140C6-354C-4392-9879-E015D35D8228}" type="pres">
      <dgm:prSet presAssocID="{5E3C9486-FCE0-48EA-9EF2-AED7F1914E56}" presName="compNode" presStyleCnt="0"/>
      <dgm:spPr/>
    </dgm:pt>
    <dgm:pt modelId="{168FE829-A968-4AD2-ABB2-3D65F3605B1C}" type="pres">
      <dgm:prSet presAssocID="{5E3C9486-FCE0-48EA-9EF2-AED7F1914E5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2B946BFC-071D-472F-A2E0-0305EF4070B8}" type="pres">
      <dgm:prSet presAssocID="{5E3C9486-FCE0-48EA-9EF2-AED7F1914E56}" presName="spaceRect" presStyleCnt="0"/>
      <dgm:spPr/>
    </dgm:pt>
    <dgm:pt modelId="{F9D447BE-ABF6-45B2-B802-11AB87CAB6BD}" type="pres">
      <dgm:prSet presAssocID="{5E3C9486-FCE0-48EA-9EF2-AED7F1914E56}" presName="textRect" presStyleLbl="revTx" presStyleIdx="2" presStyleCnt="6">
        <dgm:presLayoutVars>
          <dgm:chMax val="1"/>
          <dgm:chPref val="1"/>
        </dgm:presLayoutVars>
      </dgm:prSet>
      <dgm:spPr/>
    </dgm:pt>
    <dgm:pt modelId="{A9BEA2CD-AA65-4B24-9800-F6752A8C3308}" type="pres">
      <dgm:prSet presAssocID="{376D718D-C36B-4917-9031-0E92D705AC4A}" presName="sibTrans" presStyleCnt="0"/>
      <dgm:spPr/>
    </dgm:pt>
    <dgm:pt modelId="{6C6D83FD-B50E-455A-914B-E741022205B4}" type="pres">
      <dgm:prSet presAssocID="{622C7AE6-CA4E-4C4B-8BB3-B56AD70C0BE2}" presName="compNode" presStyleCnt="0"/>
      <dgm:spPr/>
    </dgm:pt>
    <dgm:pt modelId="{8E611B0B-4433-4824-A84D-F3C04F7749D2}" type="pres">
      <dgm:prSet presAssocID="{622C7AE6-CA4E-4C4B-8BB3-B56AD70C0BE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51AE0B4F-835B-43C5-B658-B16E60C6E113}" type="pres">
      <dgm:prSet presAssocID="{622C7AE6-CA4E-4C4B-8BB3-B56AD70C0BE2}" presName="spaceRect" presStyleCnt="0"/>
      <dgm:spPr/>
    </dgm:pt>
    <dgm:pt modelId="{2898894C-D771-4862-BCEB-43171EA8FB7E}" type="pres">
      <dgm:prSet presAssocID="{622C7AE6-CA4E-4C4B-8BB3-B56AD70C0BE2}" presName="textRect" presStyleLbl="revTx" presStyleIdx="3" presStyleCnt="6">
        <dgm:presLayoutVars>
          <dgm:chMax val="1"/>
          <dgm:chPref val="1"/>
        </dgm:presLayoutVars>
      </dgm:prSet>
      <dgm:spPr/>
    </dgm:pt>
    <dgm:pt modelId="{1D79788D-8687-4D9D-883B-79275452FCCD}" type="pres">
      <dgm:prSet presAssocID="{F2FF1386-78C3-4010-AEEA-DD56104B8F01}" presName="sibTrans" presStyleCnt="0"/>
      <dgm:spPr/>
    </dgm:pt>
    <dgm:pt modelId="{38079374-32EA-4C7B-9DEC-C2ED53ABE154}" type="pres">
      <dgm:prSet presAssocID="{511EB791-8B70-4557-B509-27DA049EAFFB}" presName="compNode" presStyleCnt="0"/>
      <dgm:spPr/>
    </dgm:pt>
    <dgm:pt modelId="{BD598052-4C3D-43EA-B36A-CA5790DA755A}" type="pres">
      <dgm:prSet presAssocID="{511EB791-8B70-4557-B509-27DA049EAFF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eeting"/>
        </a:ext>
      </dgm:extLst>
    </dgm:pt>
    <dgm:pt modelId="{54C53C38-1D20-4D6B-84BA-F1847B7DFFE0}" type="pres">
      <dgm:prSet presAssocID="{511EB791-8B70-4557-B509-27DA049EAFFB}" presName="spaceRect" presStyleCnt="0"/>
      <dgm:spPr/>
    </dgm:pt>
    <dgm:pt modelId="{626862C5-CB4B-40D7-83F2-1F54D868126F}" type="pres">
      <dgm:prSet presAssocID="{511EB791-8B70-4557-B509-27DA049EAFFB}" presName="textRect" presStyleLbl="revTx" presStyleIdx="4" presStyleCnt="6">
        <dgm:presLayoutVars>
          <dgm:chMax val="1"/>
          <dgm:chPref val="1"/>
        </dgm:presLayoutVars>
      </dgm:prSet>
      <dgm:spPr/>
    </dgm:pt>
    <dgm:pt modelId="{BD917778-979D-4539-A23C-8CEC4855FC9F}" type="pres">
      <dgm:prSet presAssocID="{53F6395B-F017-4B47-9DBA-D0B09FE46C90}" presName="sibTrans" presStyleCnt="0"/>
      <dgm:spPr/>
    </dgm:pt>
    <dgm:pt modelId="{C80EB919-38B9-4153-927F-AD05660E3A8F}" type="pres">
      <dgm:prSet presAssocID="{7C4C2D1B-7849-42F2-8A6C-004853095270}" presName="compNode" presStyleCnt="0"/>
      <dgm:spPr/>
    </dgm:pt>
    <dgm:pt modelId="{94BC6C93-D53C-4F52-89FE-0BA251887ECC}" type="pres">
      <dgm:prSet presAssocID="{7C4C2D1B-7849-42F2-8A6C-00485309527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pward trend"/>
        </a:ext>
      </dgm:extLst>
    </dgm:pt>
    <dgm:pt modelId="{F48FFD58-91FD-4C1E-AFC6-B10C61F845B1}" type="pres">
      <dgm:prSet presAssocID="{7C4C2D1B-7849-42F2-8A6C-004853095270}" presName="spaceRect" presStyleCnt="0"/>
      <dgm:spPr/>
    </dgm:pt>
    <dgm:pt modelId="{27747144-6C47-4F50-9D6B-E40BC1DAE5E1}" type="pres">
      <dgm:prSet presAssocID="{7C4C2D1B-7849-42F2-8A6C-004853095270}" presName="textRect" presStyleLbl="revTx" presStyleIdx="5" presStyleCnt="6">
        <dgm:presLayoutVars>
          <dgm:chMax val="1"/>
          <dgm:chPref val="1"/>
        </dgm:presLayoutVars>
      </dgm:prSet>
      <dgm:spPr/>
    </dgm:pt>
  </dgm:ptLst>
  <dgm:cxnLst>
    <dgm:cxn modelId="{FF48EE0A-BAAD-42F5-94EA-CEE91E64168F}" type="presOf" srcId="{84F2AEE6-2D63-441A-B391-0D0909516811}" destId="{9B7F952F-3BA0-435B-8CE1-AF7CE22179F4}" srcOrd="0" destOrd="0" presId="urn:microsoft.com/office/officeart/2018/2/layout/IconLabelList"/>
    <dgm:cxn modelId="{F7E5F139-3BB7-44DF-AF5E-67FCFFBA8766}" type="presOf" srcId="{2AE1C945-583E-4AF1-AD53-FB25918F51BC}" destId="{D359E04C-AC15-46AB-BBB5-1D17078A84F1}" srcOrd="0" destOrd="0" presId="urn:microsoft.com/office/officeart/2018/2/layout/IconLabelList"/>
    <dgm:cxn modelId="{EDCD8A3C-57B0-44CC-AD15-86236B88855A}" srcId="{84F2AEE6-2D63-441A-B391-0D0909516811}" destId="{2AE1C945-583E-4AF1-AD53-FB25918F51BC}" srcOrd="0" destOrd="0" parTransId="{F68B4D7E-8E50-4BC8-A30F-2B4ECF4A683B}" sibTransId="{68757541-EF56-47CB-9865-E37F03BB9CF1}"/>
    <dgm:cxn modelId="{B46FCA64-9C39-44AF-AAD8-EC073E1E9438}" srcId="{84F2AEE6-2D63-441A-B391-0D0909516811}" destId="{7C4C2D1B-7849-42F2-8A6C-004853095270}" srcOrd="5" destOrd="0" parTransId="{F169AC77-7623-41C5-9E93-F4338F56E8B0}" sibTransId="{E769CD8E-26A0-4EB4-BAC7-F71374C1130B}"/>
    <dgm:cxn modelId="{697BAE75-68FE-4B5E-A9E2-D6374003003E}" type="presOf" srcId="{511EB791-8B70-4557-B509-27DA049EAFFB}" destId="{626862C5-CB4B-40D7-83F2-1F54D868126F}" srcOrd="0" destOrd="0" presId="urn:microsoft.com/office/officeart/2018/2/layout/IconLabelList"/>
    <dgm:cxn modelId="{9BA6FB88-510C-4720-B4D9-B3FD7AF2EA93}" type="presOf" srcId="{F1C5FCD5-E900-43E7-AEC6-4C2E4C0C5B79}" destId="{9F1C596B-327D-4889-8774-B0E04E082FA7}" srcOrd="0" destOrd="0" presId="urn:microsoft.com/office/officeart/2018/2/layout/IconLabelList"/>
    <dgm:cxn modelId="{CCC9738C-5300-4F5A-A3FE-439B434A3AA1}" srcId="{84F2AEE6-2D63-441A-B391-0D0909516811}" destId="{622C7AE6-CA4E-4C4B-8BB3-B56AD70C0BE2}" srcOrd="3" destOrd="0" parTransId="{0F9EBA7D-7768-4A30-ACAA-D72F41269118}" sibTransId="{F2FF1386-78C3-4010-AEEA-DD56104B8F01}"/>
    <dgm:cxn modelId="{B0AE1AA1-C9A1-4485-B649-E154CB3F2726}" srcId="{84F2AEE6-2D63-441A-B391-0D0909516811}" destId="{5E3C9486-FCE0-48EA-9EF2-AED7F1914E56}" srcOrd="2" destOrd="0" parTransId="{928CA90D-D32C-423A-B9B3-8FDFF5CE09B9}" sibTransId="{376D718D-C36B-4917-9031-0E92D705AC4A}"/>
    <dgm:cxn modelId="{757D95A6-F3FE-47A7-8F58-D40F727062E9}" type="presOf" srcId="{7C4C2D1B-7849-42F2-8A6C-004853095270}" destId="{27747144-6C47-4F50-9D6B-E40BC1DAE5E1}" srcOrd="0" destOrd="0" presId="urn:microsoft.com/office/officeart/2018/2/layout/IconLabelList"/>
    <dgm:cxn modelId="{520757C4-5192-4074-A811-EC56A7FDAE61}" type="presOf" srcId="{622C7AE6-CA4E-4C4B-8BB3-B56AD70C0BE2}" destId="{2898894C-D771-4862-BCEB-43171EA8FB7E}" srcOrd="0" destOrd="0" presId="urn:microsoft.com/office/officeart/2018/2/layout/IconLabelList"/>
    <dgm:cxn modelId="{253EDEC6-8025-42B0-B9B4-C0D29FB391A2}" srcId="{84F2AEE6-2D63-441A-B391-0D0909516811}" destId="{511EB791-8B70-4557-B509-27DA049EAFFB}" srcOrd="4" destOrd="0" parTransId="{DB02B5C5-674F-4922-B8E1-327929ABB21B}" sibTransId="{53F6395B-F017-4B47-9DBA-D0B09FE46C90}"/>
    <dgm:cxn modelId="{C74933DD-1E60-4D33-BEFE-1ADEC5AD3ECC}" srcId="{84F2AEE6-2D63-441A-B391-0D0909516811}" destId="{F1C5FCD5-E900-43E7-AEC6-4C2E4C0C5B79}" srcOrd="1" destOrd="0" parTransId="{42C41632-83F2-40B0-B058-B37D3D5A37B3}" sibTransId="{59F40948-ABE5-43E5-8B81-6EBEA1BC295B}"/>
    <dgm:cxn modelId="{2F0B82FC-DDCC-412F-8682-4C54F287895B}" type="presOf" srcId="{5E3C9486-FCE0-48EA-9EF2-AED7F1914E56}" destId="{F9D447BE-ABF6-45B2-B802-11AB87CAB6BD}" srcOrd="0" destOrd="0" presId="urn:microsoft.com/office/officeart/2018/2/layout/IconLabelList"/>
    <dgm:cxn modelId="{464F078E-D316-4BA3-9B65-312003F5D72A}" type="presParOf" srcId="{9B7F952F-3BA0-435B-8CE1-AF7CE22179F4}" destId="{A0AE2A63-0A7B-4A9B-8D1B-97A9DA0D3B25}" srcOrd="0" destOrd="0" presId="urn:microsoft.com/office/officeart/2018/2/layout/IconLabelList"/>
    <dgm:cxn modelId="{AA725DB5-5A1C-4995-9F9A-6BE93EEAB2A3}" type="presParOf" srcId="{A0AE2A63-0A7B-4A9B-8D1B-97A9DA0D3B25}" destId="{A6744D40-366F-47EC-A192-43E0E051351E}" srcOrd="0" destOrd="0" presId="urn:microsoft.com/office/officeart/2018/2/layout/IconLabelList"/>
    <dgm:cxn modelId="{ACB87512-EE57-4133-95D7-42FEEF2A4F8E}" type="presParOf" srcId="{A0AE2A63-0A7B-4A9B-8D1B-97A9DA0D3B25}" destId="{CE227BB0-133D-4C83-AB27-4DD616D8DCCF}" srcOrd="1" destOrd="0" presId="urn:microsoft.com/office/officeart/2018/2/layout/IconLabelList"/>
    <dgm:cxn modelId="{9C52F4B3-536E-4553-ADDA-E3460C9A3B36}" type="presParOf" srcId="{A0AE2A63-0A7B-4A9B-8D1B-97A9DA0D3B25}" destId="{D359E04C-AC15-46AB-BBB5-1D17078A84F1}" srcOrd="2" destOrd="0" presId="urn:microsoft.com/office/officeart/2018/2/layout/IconLabelList"/>
    <dgm:cxn modelId="{8F40D3E0-5437-490D-9062-977613A574CF}" type="presParOf" srcId="{9B7F952F-3BA0-435B-8CE1-AF7CE22179F4}" destId="{26791991-C0F8-4735-8ADA-5B66CFE05728}" srcOrd="1" destOrd="0" presId="urn:microsoft.com/office/officeart/2018/2/layout/IconLabelList"/>
    <dgm:cxn modelId="{826D6B91-1831-4057-BFD6-FBB8131EFF36}" type="presParOf" srcId="{9B7F952F-3BA0-435B-8CE1-AF7CE22179F4}" destId="{A80D21D9-9DD3-479E-B9BA-6E86083FFB34}" srcOrd="2" destOrd="0" presId="urn:microsoft.com/office/officeart/2018/2/layout/IconLabelList"/>
    <dgm:cxn modelId="{522B10E9-3799-424C-BA49-C70EC4565143}" type="presParOf" srcId="{A80D21D9-9DD3-479E-B9BA-6E86083FFB34}" destId="{CBCF6D51-50BB-43B7-BAEE-FD30A321C93F}" srcOrd="0" destOrd="0" presId="urn:microsoft.com/office/officeart/2018/2/layout/IconLabelList"/>
    <dgm:cxn modelId="{CFCC270E-77DD-448C-9EE5-0CFDE69F8B48}" type="presParOf" srcId="{A80D21D9-9DD3-479E-B9BA-6E86083FFB34}" destId="{F696D193-AEE6-43AA-A65A-BC42B800C3B7}" srcOrd="1" destOrd="0" presId="urn:microsoft.com/office/officeart/2018/2/layout/IconLabelList"/>
    <dgm:cxn modelId="{32DE3928-D491-4551-BA35-FFB6D60B53F8}" type="presParOf" srcId="{A80D21D9-9DD3-479E-B9BA-6E86083FFB34}" destId="{9F1C596B-327D-4889-8774-B0E04E082FA7}" srcOrd="2" destOrd="0" presId="urn:microsoft.com/office/officeart/2018/2/layout/IconLabelList"/>
    <dgm:cxn modelId="{70B0F1BC-69D1-4C3D-A931-BC1D5B0ED467}" type="presParOf" srcId="{9B7F952F-3BA0-435B-8CE1-AF7CE22179F4}" destId="{5C3FB2F9-F01F-4A44-89D1-1804F38485EF}" srcOrd="3" destOrd="0" presId="urn:microsoft.com/office/officeart/2018/2/layout/IconLabelList"/>
    <dgm:cxn modelId="{81A37F73-F58D-4F8E-B039-F2187999F384}" type="presParOf" srcId="{9B7F952F-3BA0-435B-8CE1-AF7CE22179F4}" destId="{D9E140C6-354C-4392-9879-E015D35D8228}" srcOrd="4" destOrd="0" presId="urn:microsoft.com/office/officeart/2018/2/layout/IconLabelList"/>
    <dgm:cxn modelId="{EF0FB6EC-B09C-4AA4-95CC-EB97E45F5EF9}" type="presParOf" srcId="{D9E140C6-354C-4392-9879-E015D35D8228}" destId="{168FE829-A968-4AD2-ABB2-3D65F3605B1C}" srcOrd="0" destOrd="0" presId="urn:microsoft.com/office/officeart/2018/2/layout/IconLabelList"/>
    <dgm:cxn modelId="{84321AA0-B6A8-4D4F-B219-9654A04DDF11}" type="presParOf" srcId="{D9E140C6-354C-4392-9879-E015D35D8228}" destId="{2B946BFC-071D-472F-A2E0-0305EF4070B8}" srcOrd="1" destOrd="0" presId="urn:microsoft.com/office/officeart/2018/2/layout/IconLabelList"/>
    <dgm:cxn modelId="{96503D38-2656-4ED5-B783-F597B39055D7}" type="presParOf" srcId="{D9E140C6-354C-4392-9879-E015D35D8228}" destId="{F9D447BE-ABF6-45B2-B802-11AB87CAB6BD}" srcOrd="2" destOrd="0" presId="urn:microsoft.com/office/officeart/2018/2/layout/IconLabelList"/>
    <dgm:cxn modelId="{ACAF0023-E38F-47AB-A12F-04157CD280C8}" type="presParOf" srcId="{9B7F952F-3BA0-435B-8CE1-AF7CE22179F4}" destId="{A9BEA2CD-AA65-4B24-9800-F6752A8C3308}" srcOrd="5" destOrd="0" presId="urn:microsoft.com/office/officeart/2018/2/layout/IconLabelList"/>
    <dgm:cxn modelId="{2095CFBC-5F6A-425D-AC06-6550291C4A1F}" type="presParOf" srcId="{9B7F952F-3BA0-435B-8CE1-AF7CE22179F4}" destId="{6C6D83FD-B50E-455A-914B-E741022205B4}" srcOrd="6" destOrd="0" presId="urn:microsoft.com/office/officeart/2018/2/layout/IconLabelList"/>
    <dgm:cxn modelId="{C03A528F-EE96-4F0F-A2E6-798A5E775AE0}" type="presParOf" srcId="{6C6D83FD-B50E-455A-914B-E741022205B4}" destId="{8E611B0B-4433-4824-A84D-F3C04F7749D2}" srcOrd="0" destOrd="0" presId="urn:microsoft.com/office/officeart/2018/2/layout/IconLabelList"/>
    <dgm:cxn modelId="{5E3C92F2-43B7-4F75-BC0A-7C3B2E4CEFD6}" type="presParOf" srcId="{6C6D83FD-B50E-455A-914B-E741022205B4}" destId="{51AE0B4F-835B-43C5-B658-B16E60C6E113}" srcOrd="1" destOrd="0" presId="urn:microsoft.com/office/officeart/2018/2/layout/IconLabelList"/>
    <dgm:cxn modelId="{54EB9C76-5055-47E8-8757-2D8BFAA32ACB}" type="presParOf" srcId="{6C6D83FD-B50E-455A-914B-E741022205B4}" destId="{2898894C-D771-4862-BCEB-43171EA8FB7E}" srcOrd="2" destOrd="0" presId="urn:microsoft.com/office/officeart/2018/2/layout/IconLabelList"/>
    <dgm:cxn modelId="{CBD91474-FDD4-4A7C-A1EF-AE9213BB24CF}" type="presParOf" srcId="{9B7F952F-3BA0-435B-8CE1-AF7CE22179F4}" destId="{1D79788D-8687-4D9D-883B-79275452FCCD}" srcOrd="7" destOrd="0" presId="urn:microsoft.com/office/officeart/2018/2/layout/IconLabelList"/>
    <dgm:cxn modelId="{1F7D0677-10C5-438E-8DFA-F828A7ED0EDB}" type="presParOf" srcId="{9B7F952F-3BA0-435B-8CE1-AF7CE22179F4}" destId="{38079374-32EA-4C7B-9DEC-C2ED53ABE154}" srcOrd="8" destOrd="0" presId="urn:microsoft.com/office/officeart/2018/2/layout/IconLabelList"/>
    <dgm:cxn modelId="{1346818C-60FC-472B-8E69-1D290B205174}" type="presParOf" srcId="{38079374-32EA-4C7B-9DEC-C2ED53ABE154}" destId="{BD598052-4C3D-43EA-B36A-CA5790DA755A}" srcOrd="0" destOrd="0" presId="urn:microsoft.com/office/officeart/2018/2/layout/IconLabelList"/>
    <dgm:cxn modelId="{8132534C-BEC3-4697-B0AD-BD736EA21318}" type="presParOf" srcId="{38079374-32EA-4C7B-9DEC-C2ED53ABE154}" destId="{54C53C38-1D20-4D6B-84BA-F1847B7DFFE0}" srcOrd="1" destOrd="0" presId="urn:microsoft.com/office/officeart/2018/2/layout/IconLabelList"/>
    <dgm:cxn modelId="{8DCC9A6F-C40C-4426-92F0-1916E7E0C015}" type="presParOf" srcId="{38079374-32EA-4C7B-9DEC-C2ED53ABE154}" destId="{626862C5-CB4B-40D7-83F2-1F54D868126F}" srcOrd="2" destOrd="0" presId="urn:microsoft.com/office/officeart/2018/2/layout/IconLabelList"/>
    <dgm:cxn modelId="{2A6466C6-6B58-4D52-85A0-064B9EFCA501}" type="presParOf" srcId="{9B7F952F-3BA0-435B-8CE1-AF7CE22179F4}" destId="{BD917778-979D-4539-A23C-8CEC4855FC9F}" srcOrd="9" destOrd="0" presId="urn:microsoft.com/office/officeart/2018/2/layout/IconLabelList"/>
    <dgm:cxn modelId="{C4665016-A1D2-4A2E-BA7B-710DD59E3EDD}" type="presParOf" srcId="{9B7F952F-3BA0-435B-8CE1-AF7CE22179F4}" destId="{C80EB919-38B9-4153-927F-AD05660E3A8F}" srcOrd="10" destOrd="0" presId="urn:microsoft.com/office/officeart/2018/2/layout/IconLabelList"/>
    <dgm:cxn modelId="{AB42ABC6-4E2A-4FF9-A398-6CADB708FDCF}" type="presParOf" srcId="{C80EB919-38B9-4153-927F-AD05660E3A8F}" destId="{94BC6C93-D53C-4F52-89FE-0BA251887ECC}" srcOrd="0" destOrd="0" presId="urn:microsoft.com/office/officeart/2018/2/layout/IconLabelList"/>
    <dgm:cxn modelId="{BBB580C7-2DE4-461C-9B9E-9FA184EAAE53}" type="presParOf" srcId="{C80EB919-38B9-4153-927F-AD05660E3A8F}" destId="{F48FFD58-91FD-4C1E-AFC6-B10C61F845B1}" srcOrd="1" destOrd="0" presId="urn:microsoft.com/office/officeart/2018/2/layout/IconLabelList"/>
    <dgm:cxn modelId="{4A41D35D-9859-4236-A227-3930783B0CD9}" type="presParOf" srcId="{C80EB919-38B9-4153-927F-AD05660E3A8F}" destId="{27747144-6C47-4F50-9D6B-E40BC1DAE5E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A847C7-3C09-4909-BD73-C81FAF062A95}"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6C6ACEC4-5111-4AA9-885A-DD2EF61E537F}">
      <dgm:prSet/>
      <dgm:spPr/>
      <dgm:t>
        <a:bodyPr/>
        <a:lstStyle/>
        <a:p>
          <a:r>
            <a:rPr lang="en-US"/>
            <a:t>Most of technology around us came from problems.</a:t>
          </a:r>
        </a:p>
      </dgm:t>
    </dgm:pt>
    <dgm:pt modelId="{CCB63FED-2149-4C51-AF39-EF6F6133C245}" type="parTrans" cxnId="{6F3D03CB-4D5E-49BA-B73C-0B746C26A4F2}">
      <dgm:prSet/>
      <dgm:spPr/>
      <dgm:t>
        <a:bodyPr/>
        <a:lstStyle/>
        <a:p>
          <a:endParaRPr lang="en-US"/>
        </a:p>
      </dgm:t>
    </dgm:pt>
    <dgm:pt modelId="{B95822D1-A850-4D0E-968F-25CA912A4BF2}" type="sibTrans" cxnId="{6F3D03CB-4D5E-49BA-B73C-0B746C26A4F2}">
      <dgm:prSet/>
      <dgm:spPr/>
      <dgm:t>
        <a:bodyPr/>
        <a:lstStyle/>
        <a:p>
          <a:endParaRPr lang="en-US"/>
        </a:p>
      </dgm:t>
    </dgm:pt>
    <dgm:pt modelId="{7561B0C8-5328-4BE2-BD6D-0BA058824DC4}">
      <dgm:prSet/>
      <dgm:spPr/>
      <dgm:t>
        <a:bodyPr/>
        <a:lstStyle/>
        <a:p>
          <a:r>
            <a:rPr lang="en-US" dirty="0"/>
            <a:t>Our main problem is how to make checking on the medicines validity, became easier.</a:t>
          </a:r>
        </a:p>
      </dgm:t>
    </dgm:pt>
    <dgm:pt modelId="{36D515B7-4C99-432A-BED6-963858B9411F}" type="parTrans" cxnId="{E9FED5A3-E9E2-4975-AABF-92C0675C770E}">
      <dgm:prSet/>
      <dgm:spPr/>
      <dgm:t>
        <a:bodyPr/>
        <a:lstStyle/>
        <a:p>
          <a:endParaRPr lang="en-US"/>
        </a:p>
      </dgm:t>
    </dgm:pt>
    <dgm:pt modelId="{2C1F23C7-43D2-48E3-9155-2E7AE4856EAF}" type="sibTrans" cxnId="{E9FED5A3-E9E2-4975-AABF-92C0675C770E}">
      <dgm:prSet/>
      <dgm:spPr/>
      <dgm:t>
        <a:bodyPr/>
        <a:lstStyle/>
        <a:p>
          <a:endParaRPr lang="en-US"/>
        </a:p>
      </dgm:t>
    </dgm:pt>
    <dgm:pt modelId="{C9C0E14E-9946-4C7A-9897-4D2A5D8EE733}">
      <dgm:prSet/>
      <dgm:spPr/>
      <dgm:t>
        <a:bodyPr/>
        <a:lstStyle/>
        <a:p>
          <a:r>
            <a:rPr lang="en-US"/>
            <a:t>Blockchain technology is a structure that stores transactional records a blocks.</a:t>
          </a:r>
        </a:p>
      </dgm:t>
    </dgm:pt>
    <dgm:pt modelId="{20188CBE-8F61-4D41-92A2-CD7D220F2F0C}" type="parTrans" cxnId="{872ABEAD-EED4-4D31-B625-B715DD36E6BB}">
      <dgm:prSet/>
      <dgm:spPr/>
      <dgm:t>
        <a:bodyPr/>
        <a:lstStyle/>
        <a:p>
          <a:endParaRPr lang="en-US"/>
        </a:p>
      </dgm:t>
    </dgm:pt>
    <dgm:pt modelId="{4CF83611-2C7F-4423-95C2-9EC3E31B84E2}" type="sibTrans" cxnId="{872ABEAD-EED4-4D31-B625-B715DD36E6BB}">
      <dgm:prSet/>
      <dgm:spPr/>
      <dgm:t>
        <a:bodyPr/>
        <a:lstStyle/>
        <a:p>
          <a:endParaRPr lang="en-US"/>
        </a:p>
      </dgm:t>
    </dgm:pt>
    <dgm:pt modelId="{1375347F-AE4E-40EA-ACB7-6F70957CF737}">
      <dgm:prSet/>
      <dgm:spPr/>
      <dgm:t>
        <a:bodyPr/>
        <a:lstStyle/>
        <a:p>
          <a:r>
            <a:rPr lang="en-US"/>
            <a:t>Ethereum is an open blockchain platform for making decentralized application.</a:t>
          </a:r>
        </a:p>
      </dgm:t>
    </dgm:pt>
    <dgm:pt modelId="{7E8595F7-F8ED-44D5-B28F-6A3A4E73C984}" type="parTrans" cxnId="{CE4E3E0D-258E-469F-8314-AEDE3DAA474A}">
      <dgm:prSet/>
      <dgm:spPr/>
      <dgm:t>
        <a:bodyPr/>
        <a:lstStyle/>
        <a:p>
          <a:endParaRPr lang="en-US"/>
        </a:p>
      </dgm:t>
    </dgm:pt>
    <dgm:pt modelId="{C01ED47F-AABC-4769-821B-07E8A045E57F}" type="sibTrans" cxnId="{CE4E3E0D-258E-469F-8314-AEDE3DAA474A}">
      <dgm:prSet/>
      <dgm:spPr/>
      <dgm:t>
        <a:bodyPr/>
        <a:lstStyle/>
        <a:p>
          <a:endParaRPr lang="en-US"/>
        </a:p>
      </dgm:t>
    </dgm:pt>
    <dgm:pt modelId="{097209FB-E025-4D7B-8313-E1B46A0DB2CA}">
      <dgm:prSet/>
      <dgm:spPr/>
      <dgm:t>
        <a:bodyPr/>
        <a:lstStyle/>
        <a:p>
          <a:r>
            <a:rPr lang="en-US" dirty="0"/>
            <a:t>Main function requirements: </a:t>
          </a:r>
          <a:r>
            <a:rPr lang="en-US" dirty="0" err="1"/>
            <a:t>Register,Log</a:t>
          </a:r>
          <a:r>
            <a:rPr lang="en-US" dirty="0"/>
            <a:t> </a:t>
          </a:r>
          <a:r>
            <a:rPr lang="en-US" dirty="0" err="1"/>
            <a:t>in,Log</a:t>
          </a:r>
          <a:r>
            <a:rPr lang="en-US" dirty="0"/>
            <a:t> </a:t>
          </a:r>
          <a:r>
            <a:rPr lang="en-US" dirty="0" err="1"/>
            <a:t>out,insert</a:t>
          </a:r>
          <a:r>
            <a:rPr lang="en-US" dirty="0"/>
            <a:t> medicine, view medicine, detect medicine, send order, confirm order.</a:t>
          </a:r>
        </a:p>
      </dgm:t>
    </dgm:pt>
    <dgm:pt modelId="{CA70FF79-A726-460C-B6D5-BCD17B6CAAAC}" type="parTrans" cxnId="{F1BF7083-4971-4017-AB0C-B2F12208920A}">
      <dgm:prSet/>
      <dgm:spPr/>
      <dgm:t>
        <a:bodyPr/>
        <a:lstStyle/>
        <a:p>
          <a:endParaRPr lang="en-US"/>
        </a:p>
      </dgm:t>
    </dgm:pt>
    <dgm:pt modelId="{6BFEA908-1890-4362-844D-13BF3B2214B1}" type="sibTrans" cxnId="{F1BF7083-4971-4017-AB0C-B2F12208920A}">
      <dgm:prSet/>
      <dgm:spPr/>
      <dgm:t>
        <a:bodyPr/>
        <a:lstStyle/>
        <a:p>
          <a:endParaRPr lang="en-US"/>
        </a:p>
      </dgm:t>
    </dgm:pt>
    <dgm:pt modelId="{F0B99E3A-838A-4D1C-9C1E-47C395D7D086}" type="pres">
      <dgm:prSet presAssocID="{99A847C7-3C09-4909-BD73-C81FAF062A95}" presName="linear" presStyleCnt="0">
        <dgm:presLayoutVars>
          <dgm:animLvl val="lvl"/>
          <dgm:resizeHandles val="exact"/>
        </dgm:presLayoutVars>
      </dgm:prSet>
      <dgm:spPr/>
    </dgm:pt>
    <dgm:pt modelId="{BB696C74-98A8-4C15-B622-8F0767328684}" type="pres">
      <dgm:prSet presAssocID="{6C6ACEC4-5111-4AA9-885A-DD2EF61E537F}" presName="parentText" presStyleLbl="node1" presStyleIdx="0" presStyleCnt="5">
        <dgm:presLayoutVars>
          <dgm:chMax val="0"/>
          <dgm:bulletEnabled val="1"/>
        </dgm:presLayoutVars>
      </dgm:prSet>
      <dgm:spPr/>
    </dgm:pt>
    <dgm:pt modelId="{57674C14-5734-4E74-9B27-897208A5EB52}" type="pres">
      <dgm:prSet presAssocID="{B95822D1-A850-4D0E-968F-25CA912A4BF2}" presName="spacer" presStyleCnt="0"/>
      <dgm:spPr/>
    </dgm:pt>
    <dgm:pt modelId="{82D44B05-1D2C-4A9E-AA51-F5643B4ADBE0}" type="pres">
      <dgm:prSet presAssocID="{7561B0C8-5328-4BE2-BD6D-0BA058824DC4}" presName="parentText" presStyleLbl="node1" presStyleIdx="1" presStyleCnt="5">
        <dgm:presLayoutVars>
          <dgm:chMax val="0"/>
          <dgm:bulletEnabled val="1"/>
        </dgm:presLayoutVars>
      </dgm:prSet>
      <dgm:spPr/>
    </dgm:pt>
    <dgm:pt modelId="{16B9D0C5-C6FA-4A9D-AC2D-9C12B540A154}" type="pres">
      <dgm:prSet presAssocID="{2C1F23C7-43D2-48E3-9155-2E7AE4856EAF}" presName="spacer" presStyleCnt="0"/>
      <dgm:spPr/>
    </dgm:pt>
    <dgm:pt modelId="{9175DC9C-BED5-45EC-882F-454FAA9B400D}" type="pres">
      <dgm:prSet presAssocID="{C9C0E14E-9946-4C7A-9897-4D2A5D8EE733}" presName="parentText" presStyleLbl="node1" presStyleIdx="2" presStyleCnt="5">
        <dgm:presLayoutVars>
          <dgm:chMax val="0"/>
          <dgm:bulletEnabled val="1"/>
        </dgm:presLayoutVars>
      </dgm:prSet>
      <dgm:spPr/>
    </dgm:pt>
    <dgm:pt modelId="{6F6BB0FE-092C-42CB-AD06-8C01F79BFFC2}" type="pres">
      <dgm:prSet presAssocID="{4CF83611-2C7F-4423-95C2-9EC3E31B84E2}" presName="spacer" presStyleCnt="0"/>
      <dgm:spPr/>
    </dgm:pt>
    <dgm:pt modelId="{8E28AAA3-4230-4A46-B399-FF7B27C22089}" type="pres">
      <dgm:prSet presAssocID="{1375347F-AE4E-40EA-ACB7-6F70957CF737}" presName="parentText" presStyleLbl="node1" presStyleIdx="3" presStyleCnt="5">
        <dgm:presLayoutVars>
          <dgm:chMax val="0"/>
          <dgm:bulletEnabled val="1"/>
        </dgm:presLayoutVars>
      </dgm:prSet>
      <dgm:spPr/>
    </dgm:pt>
    <dgm:pt modelId="{7C7C54BE-84F1-4758-9699-3EAF19F6DD95}" type="pres">
      <dgm:prSet presAssocID="{C01ED47F-AABC-4769-821B-07E8A045E57F}" presName="spacer" presStyleCnt="0"/>
      <dgm:spPr/>
    </dgm:pt>
    <dgm:pt modelId="{DFD07522-236D-4EA6-B28D-A409C83368A1}" type="pres">
      <dgm:prSet presAssocID="{097209FB-E025-4D7B-8313-E1B46A0DB2CA}" presName="parentText" presStyleLbl="node1" presStyleIdx="4" presStyleCnt="5">
        <dgm:presLayoutVars>
          <dgm:chMax val="0"/>
          <dgm:bulletEnabled val="1"/>
        </dgm:presLayoutVars>
      </dgm:prSet>
      <dgm:spPr/>
    </dgm:pt>
  </dgm:ptLst>
  <dgm:cxnLst>
    <dgm:cxn modelId="{A1F45E09-5EF2-48E3-AD0C-18E0539D6030}" type="presOf" srcId="{1375347F-AE4E-40EA-ACB7-6F70957CF737}" destId="{8E28AAA3-4230-4A46-B399-FF7B27C22089}" srcOrd="0" destOrd="0" presId="urn:microsoft.com/office/officeart/2005/8/layout/vList2"/>
    <dgm:cxn modelId="{CE4E3E0D-258E-469F-8314-AEDE3DAA474A}" srcId="{99A847C7-3C09-4909-BD73-C81FAF062A95}" destId="{1375347F-AE4E-40EA-ACB7-6F70957CF737}" srcOrd="3" destOrd="0" parTransId="{7E8595F7-F8ED-44D5-B28F-6A3A4E73C984}" sibTransId="{C01ED47F-AABC-4769-821B-07E8A045E57F}"/>
    <dgm:cxn modelId="{4904423B-D19C-4BB4-96C6-B86CEDC2CB9F}" type="presOf" srcId="{C9C0E14E-9946-4C7A-9897-4D2A5D8EE733}" destId="{9175DC9C-BED5-45EC-882F-454FAA9B400D}" srcOrd="0" destOrd="0" presId="urn:microsoft.com/office/officeart/2005/8/layout/vList2"/>
    <dgm:cxn modelId="{D7022167-282B-494F-8529-6C707EB6841E}" type="presOf" srcId="{6C6ACEC4-5111-4AA9-885A-DD2EF61E537F}" destId="{BB696C74-98A8-4C15-B622-8F0767328684}" srcOrd="0" destOrd="0" presId="urn:microsoft.com/office/officeart/2005/8/layout/vList2"/>
    <dgm:cxn modelId="{E8C60457-356D-4E4A-ABCE-D5A67C1B9C55}" type="presOf" srcId="{99A847C7-3C09-4909-BD73-C81FAF062A95}" destId="{F0B99E3A-838A-4D1C-9C1E-47C395D7D086}" srcOrd="0" destOrd="0" presId="urn:microsoft.com/office/officeart/2005/8/layout/vList2"/>
    <dgm:cxn modelId="{F1BF7083-4971-4017-AB0C-B2F12208920A}" srcId="{99A847C7-3C09-4909-BD73-C81FAF062A95}" destId="{097209FB-E025-4D7B-8313-E1B46A0DB2CA}" srcOrd="4" destOrd="0" parTransId="{CA70FF79-A726-460C-B6D5-BCD17B6CAAAC}" sibTransId="{6BFEA908-1890-4362-844D-13BF3B2214B1}"/>
    <dgm:cxn modelId="{38BD36A1-34AF-471B-9537-EFABD50B3A9C}" type="presOf" srcId="{097209FB-E025-4D7B-8313-E1B46A0DB2CA}" destId="{DFD07522-236D-4EA6-B28D-A409C83368A1}" srcOrd="0" destOrd="0" presId="urn:microsoft.com/office/officeart/2005/8/layout/vList2"/>
    <dgm:cxn modelId="{E9FED5A3-E9E2-4975-AABF-92C0675C770E}" srcId="{99A847C7-3C09-4909-BD73-C81FAF062A95}" destId="{7561B0C8-5328-4BE2-BD6D-0BA058824DC4}" srcOrd="1" destOrd="0" parTransId="{36D515B7-4C99-432A-BED6-963858B9411F}" sibTransId="{2C1F23C7-43D2-48E3-9155-2E7AE4856EAF}"/>
    <dgm:cxn modelId="{872ABEAD-EED4-4D31-B625-B715DD36E6BB}" srcId="{99A847C7-3C09-4909-BD73-C81FAF062A95}" destId="{C9C0E14E-9946-4C7A-9897-4D2A5D8EE733}" srcOrd="2" destOrd="0" parTransId="{20188CBE-8F61-4D41-92A2-CD7D220F2F0C}" sibTransId="{4CF83611-2C7F-4423-95C2-9EC3E31B84E2}"/>
    <dgm:cxn modelId="{C54D3BBA-D82B-42D4-B51C-0A01FB2FA609}" type="presOf" srcId="{7561B0C8-5328-4BE2-BD6D-0BA058824DC4}" destId="{82D44B05-1D2C-4A9E-AA51-F5643B4ADBE0}" srcOrd="0" destOrd="0" presId="urn:microsoft.com/office/officeart/2005/8/layout/vList2"/>
    <dgm:cxn modelId="{6F3D03CB-4D5E-49BA-B73C-0B746C26A4F2}" srcId="{99A847C7-3C09-4909-BD73-C81FAF062A95}" destId="{6C6ACEC4-5111-4AA9-885A-DD2EF61E537F}" srcOrd="0" destOrd="0" parTransId="{CCB63FED-2149-4C51-AF39-EF6F6133C245}" sibTransId="{B95822D1-A850-4D0E-968F-25CA912A4BF2}"/>
    <dgm:cxn modelId="{8854F64B-A8A4-4D6B-B3F0-D49F0247220C}" type="presParOf" srcId="{F0B99E3A-838A-4D1C-9C1E-47C395D7D086}" destId="{BB696C74-98A8-4C15-B622-8F0767328684}" srcOrd="0" destOrd="0" presId="urn:microsoft.com/office/officeart/2005/8/layout/vList2"/>
    <dgm:cxn modelId="{DEC1FE94-156E-47FC-8B39-D5D8612038BA}" type="presParOf" srcId="{F0B99E3A-838A-4D1C-9C1E-47C395D7D086}" destId="{57674C14-5734-4E74-9B27-897208A5EB52}" srcOrd="1" destOrd="0" presId="urn:microsoft.com/office/officeart/2005/8/layout/vList2"/>
    <dgm:cxn modelId="{77364FCD-17B5-44FC-8243-A05942CB72BE}" type="presParOf" srcId="{F0B99E3A-838A-4D1C-9C1E-47C395D7D086}" destId="{82D44B05-1D2C-4A9E-AA51-F5643B4ADBE0}" srcOrd="2" destOrd="0" presId="urn:microsoft.com/office/officeart/2005/8/layout/vList2"/>
    <dgm:cxn modelId="{9D064B5A-3A77-4F9F-B415-95777E6A4C58}" type="presParOf" srcId="{F0B99E3A-838A-4D1C-9C1E-47C395D7D086}" destId="{16B9D0C5-C6FA-4A9D-AC2D-9C12B540A154}" srcOrd="3" destOrd="0" presId="urn:microsoft.com/office/officeart/2005/8/layout/vList2"/>
    <dgm:cxn modelId="{E479DDC1-CE35-44B7-96DB-6AB4F95A5983}" type="presParOf" srcId="{F0B99E3A-838A-4D1C-9C1E-47C395D7D086}" destId="{9175DC9C-BED5-45EC-882F-454FAA9B400D}" srcOrd="4" destOrd="0" presId="urn:microsoft.com/office/officeart/2005/8/layout/vList2"/>
    <dgm:cxn modelId="{883E147A-03D3-4100-A3B2-FFF909D48693}" type="presParOf" srcId="{F0B99E3A-838A-4D1C-9C1E-47C395D7D086}" destId="{6F6BB0FE-092C-42CB-AD06-8C01F79BFFC2}" srcOrd="5" destOrd="0" presId="urn:microsoft.com/office/officeart/2005/8/layout/vList2"/>
    <dgm:cxn modelId="{816C2E60-EDBB-4694-AC01-A7E58755C400}" type="presParOf" srcId="{F0B99E3A-838A-4D1C-9C1E-47C395D7D086}" destId="{8E28AAA3-4230-4A46-B399-FF7B27C22089}" srcOrd="6" destOrd="0" presId="urn:microsoft.com/office/officeart/2005/8/layout/vList2"/>
    <dgm:cxn modelId="{FFE206E5-0033-46B2-9A84-CB6F1689F168}" type="presParOf" srcId="{F0B99E3A-838A-4D1C-9C1E-47C395D7D086}" destId="{7C7C54BE-84F1-4758-9699-3EAF19F6DD95}" srcOrd="7" destOrd="0" presId="urn:microsoft.com/office/officeart/2005/8/layout/vList2"/>
    <dgm:cxn modelId="{A4399B4F-7036-48BC-BAAD-DF03AFCB4B9F}" type="presParOf" srcId="{F0B99E3A-838A-4D1C-9C1E-47C395D7D086}" destId="{DFD07522-236D-4EA6-B28D-A409C83368A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3732C-E0E6-4938-81C6-5013694ADE7D}">
      <dsp:nvSpPr>
        <dsp:cNvPr id="0" name=""/>
        <dsp:cNvSpPr/>
      </dsp:nvSpPr>
      <dsp:spPr>
        <a:xfrm>
          <a:off x="335819" y="92263"/>
          <a:ext cx="1045458" cy="104545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7B2B89-44D8-4D11-ACE5-E8704F29F3A1}">
      <dsp:nvSpPr>
        <dsp:cNvPr id="0" name=""/>
        <dsp:cNvSpPr/>
      </dsp:nvSpPr>
      <dsp:spPr>
        <a:xfrm>
          <a:off x="558621" y="315066"/>
          <a:ext cx="599853" cy="5998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4C39A3-28E1-4215-BF58-BE9BBEC73D2F}">
      <dsp:nvSpPr>
        <dsp:cNvPr id="0" name=""/>
        <dsp:cNvSpPr/>
      </dsp:nvSpPr>
      <dsp:spPr>
        <a:xfrm>
          <a:off x="1614" y="1463357"/>
          <a:ext cx="1713867" cy="68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1" kern="1200"/>
            <a:t>Reduced health risks</a:t>
          </a:r>
          <a:endParaRPr lang="en-US" sz="2000" kern="1200"/>
        </a:p>
      </dsp:txBody>
      <dsp:txXfrm>
        <a:off x="1614" y="1463357"/>
        <a:ext cx="1713867" cy="685546"/>
      </dsp:txXfrm>
    </dsp:sp>
    <dsp:sp modelId="{EB602BBC-559B-4BF0-B17F-76252E0B57D3}">
      <dsp:nvSpPr>
        <dsp:cNvPr id="0" name=""/>
        <dsp:cNvSpPr/>
      </dsp:nvSpPr>
      <dsp:spPr>
        <a:xfrm>
          <a:off x="2349613" y="92263"/>
          <a:ext cx="1045458" cy="104545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4EDA77-B8CF-4527-8D41-EE451ABC4598}">
      <dsp:nvSpPr>
        <dsp:cNvPr id="0" name=""/>
        <dsp:cNvSpPr/>
      </dsp:nvSpPr>
      <dsp:spPr>
        <a:xfrm>
          <a:off x="2572415" y="315066"/>
          <a:ext cx="599853" cy="5998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C25A4A-85EC-42F3-ADB4-F6F250B8636D}">
      <dsp:nvSpPr>
        <dsp:cNvPr id="0" name=""/>
        <dsp:cNvSpPr/>
      </dsp:nvSpPr>
      <dsp:spPr>
        <a:xfrm>
          <a:off x="2015408" y="1463357"/>
          <a:ext cx="1713867" cy="68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1" kern="1200"/>
            <a:t>Decreased costs</a:t>
          </a:r>
          <a:endParaRPr lang="en-US" sz="2000" kern="1200"/>
        </a:p>
      </dsp:txBody>
      <dsp:txXfrm>
        <a:off x="2015408" y="1463357"/>
        <a:ext cx="1713867" cy="685546"/>
      </dsp:txXfrm>
    </dsp:sp>
    <dsp:sp modelId="{F5560570-EABE-4D28-88C7-D8682CB4D5E4}">
      <dsp:nvSpPr>
        <dsp:cNvPr id="0" name=""/>
        <dsp:cNvSpPr/>
      </dsp:nvSpPr>
      <dsp:spPr>
        <a:xfrm>
          <a:off x="4363406" y="92263"/>
          <a:ext cx="1045458" cy="104545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489FD9-2601-4D60-8DA5-12524E20C7F3}">
      <dsp:nvSpPr>
        <dsp:cNvPr id="0" name=""/>
        <dsp:cNvSpPr/>
      </dsp:nvSpPr>
      <dsp:spPr>
        <a:xfrm>
          <a:off x="4586209" y="315066"/>
          <a:ext cx="599853" cy="5998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71CA40-ACEA-475A-A70D-9EE3FB29FD98}">
      <dsp:nvSpPr>
        <dsp:cNvPr id="0" name=""/>
        <dsp:cNvSpPr/>
      </dsp:nvSpPr>
      <dsp:spPr>
        <a:xfrm>
          <a:off x="4029202" y="1463357"/>
          <a:ext cx="1713867" cy="68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1" kern="1200"/>
            <a:t>Faster orders</a:t>
          </a:r>
          <a:endParaRPr lang="en-US" sz="2000" kern="1200"/>
        </a:p>
      </dsp:txBody>
      <dsp:txXfrm>
        <a:off x="4029202" y="1463357"/>
        <a:ext cx="1713867" cy="685546"/>
      </dsp:txXfrm>
    </dsp:sp>
    <dsp:sp modelId="{5012B1EC-D024-4F84-8140-A3ECD341988F}">
      <dsp:nvSpPr>
        <dsp:cNvPr id="0" name=""/>
        <dsp:cNvSpPr/>
      </dsp:nvSpPr>
      <dsp:spPr>
        <a:xfrm>
          <a:off x="1342716" y="2577371"/>
          <a:ext cx="1045458" cy="104545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27EA3D-0D31-4FC3-AE1E-450D028E5A36}">
      <dsp:nvSpPr>
        <dsp:cNvPr id="0" name=""/>
        <dsp:cNvSpPr/>
      </dsp:nvSpPr>
      <dsp:spPr>
        <a:xfrm>
          <a:off x="1565518" y="2800174"/>
          <a:ext cx="599853" cy="5998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46B668-9863-4130-9C27-1290639AB48F}">
      <dsp:nvSpPr>
        <dsp:cNvPr id="0" name=""/>
        <dsp:cNvSpPr/>
      </dsp:nvSpPr>
      <dsp:spPr>
        <a:xfrm>
          <a:off x="1008511" y="3948465"/>
          <a:ext cx="1713867" cy="68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1" kern="1200"/>
            <a:t>Increased transparency</a:t>
          </a:r>
          <a:endParaRPr lang="en-US" sz="2000" kern="1200"/>
        </a:p>
      </dsp:txBody>
      <dsp:txXfrm>
        <a:off x="1008511" y="3948465"/>
        <a:ext cx="1713867" cy="685546"/>
      </dsp:txXfrm>
    </dsp:sp>
    <dsp:sp modelId="{878B3554-A171-400A-A875-7CB0757377A9}">
      <dsp:nvSpPr>
        <dsp:cNvPr id="0" name=""/>
        <dsp:cNvSpPr/>
      </dsp:nvSpPr>
      <dsp:spPr>
        <a:xfrm>
          <a:off x="3356509" y="2577371"/>
          <a:ext cx="1045458" cy="104545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78DF95-8206-4D31-ACE7-41B0CC46D8C5}">
      <dsp:nvSpPr>
        <dsp:cNvPr id="0" name=""/>
        <dsp:cNvSpPr/>
      </dsp:nvSpPr>
      <dsp:spPr>
        <a:xfrm>
          <a:off x="3579312" y="2800174"/>
          <a:ext cx="599853" cy="5998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1EEA8B-D404-4E88-8AF7-1ADE3CE32F51}">
      <dsp:nvSpPr>
        <dsp:cNvPr id="0" name=""/>
        <dsp:cNvSpPr/>
      </dsp:nvSpPr>
      <dsp:spPr>
        <a:xfrm>
          <a:off x="3022305" y="3948465"/>
          <a:ext cx="1713867" cy="68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1" kern="1200"/>
            <a:t>Secured Medicine Data</a:t>
          </a:r>
        </a:p>
      </dsp:txBody>
      <dsp:txXfrm>
        <a:off x="3022305" y="3948465"/>
        <a:ext cx="1713867" cy="6855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44D40-366F-47EC-A192-43E0E051351E}">
      <dsp:nvSpPr>
        <dsp:cNvPr id="0" name=""/>
        <dsp:cNvSpPr/>
      </dsp:nvSpPr>
      <dsp:spPr>
        <a:xfrm>
          <a:off x="611820" y="66706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59E04C-AC15-46AB-BBB5-1D17078A84F1}">
      <dsp:nvSpPr>
        <dsp:cNvPr id="0" name=""/>
        <dsp:cNvSpPr/>
      </dsp:nvSpPr>
      <dsp:spPr>
        <a:xfrm>
          <a:off x="116820" y="180734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Immutability</a:t>
          </a:r>
        </a:p>
      </dsp:txBody>
      <dsp:txXfrm>
        <a:off x="116820" y="1807344"/>
        <a:ext cx="1800000" cy="720000"/>
      </dsp:txXfrm>
    </dsp:sp>
    <dsp:sp modelId="{CBCF6D51-50BB-43B7-BAEE-FD30A321C93F}">
      <dsp:nvSpPr>
        <dsp:cNvPr id="0" name=""/>
        <dsp:cNvSpPr/>
      </dsp:nvSpPr>
      <dsp:spPr>
        <a:xfrm>
          <a:off x="2726820" y="66706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1C596B-327D-4889-8774-B0E04E082FA7}">
      <dsp:nvSpPr>
        <dsp:cNvPr id="0" name=""/>
        <dsp:cNvSpPr/>
      </dsp:nvSpPr>
      <dsp:spPr>
        <a:xfrm>
          <a:off x="2231820" y="180734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Decentralized</a:t>
          </a:r>
        </a:p>
      </dsp:txBody>
      <dsp:txXfrm>
        <a:off x="2231820" y="1807344"/>
        <a:ext cx="1800000" cy="720000"/>
      </dsp:txXfrm>
    </dsp:sp>
    <dsp:sp modelId="{168FE829-A968-4AD2-ABB2-3D65F3605B1C}">
      <dsp:nvSpPr>
        <dsp:cNvPr id="0" name=""/>
        <dsp:cNvSpPr/>
      </dsp:nvSpPr>
      <dsp:spPr>
        <a:xfrm>
          <a:off x="4841820" y="66706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D447BE-ABF6-45B2-B802-11AB87CAB6BD}">
      <dsp:nvSpPr>
        <dsp:cNvPr id="0" name=""/>
        <dsp:cNvSpPr/>
      </dsp:nvSpPr>
      <dsp:spPr>
        <a:xfrm>
          <a:off x="4346820" y="180734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Enhanced Security</a:t>
          </a:r>
        </a:p>
      </dsp:txBody>
      <dsp:txXfrm>
        <a:off x="4346820" y="1807344"/>
        <a:ext cx="1800000" cy="720000"/>
      </dsp:txXfrm>
    </dsp:sp>
    <dsp:sp modelId="{8E611B0B-4433-4824-A84D-F3C04F7749D2}">
      <dsp:nvSpPr>
        <dsp:cNvPr id="0" name=""/>
        <dsp:cNvSpPr/>
      </dsp:nvSpPr>
      <dsp:spPr>
        <a:xfrm>
          <a:off x="611820" y="297734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98894C-D771-4862-BCEB-43171EA8FB7E}">
      <dsp:nvSpPr>
        <dsp:cNvPr id="0" name=""/>
        <dsp:cNvSpPr/>
      </dsp:nvSpPr>
      <dsp:spPr>
        <a:xfrm>
          <a:off x="116820" y="411762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Distributed Ledgers</a:t>
          </a:r>
        </a:p>
      </dsp:txBody>
      <dsp:txXfrm>
        <a:off x="116820" y="4117625"/>
        <a:ext cx="1800000" cy="720000"/>
      </dsp:txXfrm>
    </dsp:sp>
    <dsp:sp modelId="{BD598052-4C3D-43EA-B36A-CA5790DA755A}">
      <dsp:nvSpPr>
        <dsp:cNvPr id="0" name=""/>
        <dsp:cNvSpPr/>
      </dsp:nvSpPr>
      <dsp:spPr>
        <a:xfrm>
          <a:off x="2726820" y="297734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6862C5-CB4B-40D7-83F2-1F54D868126F}">
      <dsp:nvSpPr>
        <dsp:cNvPr id="0" name=""/>
        <dsp:cNvSpPr/>
      </dsp:nvSpPr>
      <dsp:spPr>
        <a:xfrm>
          <a:off x="2231820" y="411762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Consensus</a:t>
          </a:r>
        </a:p>
      </dsp:txBody>
      <dsp:txXfrm>
        <a:off x="2231820" y="4117625"/>
        <a:ext cx="1800000" cy="720000"/>
      </dsp:txXfrm>
    </dsp:sp>
    <dsp:sp modelId="{94BC6C93-D53C-4F52-89FE-0BA251887ECC}">
      <dsp:nvSpPr>
        <dsp:cNvPr id="0" name=""/>
        <dsp:cNvSpPr/>
      </dsp:nvSpPr>
      <dsp:spPr>
        <a:xfrm>
          <a:off x="4841820" y="2977343"/>
          <a:ext cx="810000" cy="8100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747144-6C47-4F50-9D6B-E40BC1DAE5E1}">
      <dsp:nvSpPr>
        <dsp:cNvPr id="0" name=""/>
        <dsp:cNvSpPr/>
      </dsp:nvSpPr>
      <dsp:spPr>
        <a:xfrm>
          <a:off x="4346820" y="411762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Faster Settlement</a:t>
          </a:r>
        </a:p>
      </dsp:txBody>
      <dsp:txXfrm>
        <a:off x="4346820" y="4117625"/>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696C74-98A8-4C15-B622-8F0767328684}">
      <dsp:nvSpPr>
        <dsp:cNvPr id="0" name=""/>
        <dsp:cNvSpPr/>
      </dsp:nvSpPr>
      <dsp:spPr>
        <a:xfrm>
          <a:off x="0" y="142595"/>
          <a:ext cx="6192319" cy="1005543"/>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Most of technology around us came from problems.</a:t>
          </a:r>
        </a:p>
      </dsp:txBody>
      <dsp:txXfrm>
        <a:off x="49087" y="191682"/>
        <a:ext cx="6094145" cy="907369"/>
      </dsp:txXfrm>
    </dsp:sp>
    <dsp:sp modelId="{82D44B05-1D2C-4A9E-AA51-F5643B4ADBE0}">
      <dsp:nvSpPr>
        <dsp:cNvPr id="0" name=""/>
        <dsp:cNvSpPr/>
      </dsp:nvSpPr>
      <dsp:spPr>
        <a:xfrm>
          <a:off x="0" y="1199978"/>
          <a:ext cx="6192319" cy="1005543"/>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Our main problem is how to make checking on the medicines validity, became easier.</a:t>
          </a:r>
        </a:p>
      </dsp:txBody>
      <dsp:txXfrm>
        <a:off x="49087" y="1249065"/>
        <a:ext cx="6094145" cy="907369"/>
      </dsp:txXfrm>
    </dsp:sp>
    <dsp:sp modelId="{9175DC9C-BED5-45EC-882F-454FAA9B400D}">
      <dsp:nvSpPr>
        <dsp:cNvPr id="0" name=""/>
        <dsp:cNvSpPr/>
      </dsp:nvSpPr>
      <dsp:spPr>
        <a:xfrm>
          <a:off x="0" y="2257361"/>
          <a:ext cx="6192319" cy="1005543"/>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Blockchain technology is a structure that stores transactional records a blocks.</a:t>
          </a:r>
        </a:p>
      </dsp:txBody>
      <dsp:txXfrm>
        <a:off x="49087" y="2306448"/>
        <a:ext cx="6094145" cy="907369"/>
      </dsp:txXfrm>
    </dsp:sp>
    <dsp:sp modelId="{8E28AAA3-4230-4A46-B399-FF7B27C22089}">
      <dsp:nvSpPr>
        <dsp:cNvPr id="0" name=""/>
        <dsp:cNvSpPr/>
      </dsp:nvSpPr>
      <dsp:spPr>
        <a:xfrm>
          <a:off x="0" y="3314745"/>
          <a:ext cx="6192319" cy="1005543"/>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Ethereum is an open blockchain platform for making decentralized application.</a:t>
          </a:r>
        </a:p>
      </dsp:txBody>
      <dsp:txXfrm>
        <a:off x="49087" y="3363832"/>
        <a:ext cx="6094145" cy="907369"/>
      </dsp:txXfrm>
    </dsp:sp>
    <dsp:sp modelId="{DFD07522-236D-4EA6-B28D-A409C83368A1}">
      <dsp:nvSpPr>
        <dsp:cNvPr id="0" name=""/>
        <dsp:cNvSpPr/>
      </dsp:nvSpPr>
      <dsp:spPr>
        <a:xfrm>
          <a:off x="0" y="4372128"/>
          <a:ext cx="6192319" cy="1005543"/>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Main function requirements: </a:t>
          </a:r>
          <a:r>
            <a:rPr lang="en-US" sz="1800" kern="1200" dirty="0" err="1"/>
            <a:t>Register,Log</a:t>
          </a:r>
          <a:r>
            <a:rPr lang="en-US" sz="1800" kern="1200" dirty="0"/>
            <a:t> </a:t>
          </a:r>
          <a:r>
            <a:rPr lang="en-US" sz="1800" kern="1200" dirty="0" err="1"/>
            <a:t>in,Log</a:t>
          </a:r>
          <a:r>
            <a:rPr lang="en-US" sz="1800" kern="1200" dirty="0"/>
            <a:t> </a:t>
          </a:r>
          <a:r>
            <a:rPr lang="en-US" sz="1800" kern="1200" dirty="0" err="1"/>
            <a:t>out,insert</a:t>
          </a:r>
          <a:r>
            <a:rPr lang="en-US" sz="1800" kern="1200" dirty="0"/>
            <a:t> medicine, view medicine, detect medicine, send order, confirm order.</a:t>
          </a:r>
        </a:p>
      </dsp:txBody>
      <dsp:txXfrm>
        <a:off x="49087" y="4421215"/>
        <a:ext cx="6094145" cy="90736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13067-72B6-450F-A9CC-8313611A1A36}" type="datetimeFigureOut">
              <a:rPr lang="en-US" smtClean="0"/>
              <a:t>7/12/2021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B49669-0FA5-4D6F-8A19-00FAC7A428FD}" type="slidenum">
              <a:rPr lang="en-US" smtClean="0"/>
              <a:t>‹#›</a:t>
            </a:fld>
            <a:endParaRPr lang="en-US"/>
          </a:p>
        </p:txBody>
      </p:sp>
    </p:spTree>
    <p:extLst>
      <p:ext uri="{BB962C8B-B14F-4D97-AF65-F5344CB8AC3E}">
        <p14:creationId xmlns:p14="http://schemas.microsoft.com/office/powerpoint/2010/main" val="2104473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1</a:t>
            </a:fld>
            <a:endParaRPr lang="en-US"/>
          </a:p>
        </p:txBody>
      </p:sp>
    </p:spTree>
    <p:extLst>
      <p:ext uri="{BB962C8B-B14F-4D97-AF65-F5344CB8AC3E}">
        <p14:creationId xmlns:p14="http://schemas.microsoft.com/office/powerpoint/2010/main" val="157399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50000"/>
              </a:lnSpc>
              <a:spcBef>
                <a:spcPts val="0"/>
              </a:spcBef>
              <a:spcAft>
                <a:spcPts val="1000"/>
              </a:spcAft>
            </a:pPr>
            <a:endParaRPr lang="en-US" sz="12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200" dirty="0">
                <a:effectLst/>
                <a:latin typeface="Raleway"/>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200" dirty="0">
                <a:effectLst/>
                <a:latin typeface="Calibri" panose="020F050202020403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200" b="1" dirty="0">
                <a:effectLst/>
                <a:latin typeface="Raleway"/>
                <a:ea typeface="Times New Roman" panose="02020603050405020304" pitchFamily="18" charset="0"/>
                <a:cs typeface="Calibri" panose="020F0502020204030204" pitchFamily="34" charset="0"/>
              </a:rPr>
              <a:t>User:</a:t>
            </a:r>
            <a:endParaRPr lang="en-US" sz="12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Clr>
                <a:srgbClr val="000000"/>
              </a:buClr>
              <a:buFont typeface="Wingdings" panose="05000000000000000000" pitchFamily="2" charset="2"/>
              <a:buChar char=""/>
            </a:pPr>
            <a:r>
              <a:rPr lang="en-US" sz="1200" b="1" dirty="0">
                <a:effectLst/>
                <a:latin typeface="Raleway"/>
                <a:ea typeface="Times New Roman" panose="02020603050405020304" pitchFamily="18" charset="0"/>
                <a:cs typeface="Calibri" panose="020F0502020204030204" pitchFamily="34" charset="0"/>
              </a:rPr>
              <a:t>Detect Medicine:</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b="1" dirty="0">
                <a:effectLst/>
                <a:latin typeface="Raleway"/>
                <a:ea typeface="Times New Roman" panose="02020603050405020304" pitchFamily="18" charset="0"/>
                <a:cs typeface="Calibri" panose="020F0502020204030204" pitchFamily="34" charset="0"/>
              </a:rPr>
              <a:t> </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b="1" dirty="0">
                <a:effectLst/>
                <a:latin typeface="Raleway"/>
                <a:ea typeface="Times New Roman" panose="02020603050405020304" pitchFamily="18" charset="0"/>
                <a:cs typeface="Calibri" panose="020F0502020204030204" pitchFamily="34" charset="0"/>
              </a:rPr>
              <a:t>Description:</a:t>
            </a:r>
            <a:r>
              <a:rPr lang="en-US" sz="1200" dirty="0">
                <a:effectLst/>
                <a:latin typeface="Raleway"/>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dirty="0">
                <a:effectLst/>
                <a:latin typeface="Raleway"/>
                <a:ea typeface="Times New Roman" panose="02020603050405020304" pitchFamily="18" charset="0"/>
                <a:cs typeface="Calibri" panose="020F0502020204030204" pitchFamily="34" charset="0"/>
              </a:rPr>
              <a:t>This function allows the user to detect medicine, is it fake or real through enter the serial number for medicine.</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b="1" dirty="0">
                <a:effectLst/>
                <a:latin typeface="Raleway"/>
                <a:ea typeface="Times New Roman" panose="02020603050405020304" pitchFamily="18" charset="0"/>
                <a:cs typeface="Calibri" panose="020F0502020204030204" pitchFamily="34" charset="0"/>
              </a:rPr>
              <a:t>Input: </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dirty="0">
                <a:effectLst/>
                <a:latin typeface="Raleway"/>
                <a:ea typeface="Times New Roman" panose="02020603050405020304" pitchFamily="18" charset="0"/>
                <a:cs typeface="Calibri" panose="020F0502020204030204" pitchFamily="34" charset="0"/>
              </a:rPr>
              <a:t>Serial number for medicine</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b="1" dirty="0">
                <a:effectLst/>
                <a:latin typeface="Raleway"/>
                <a:ea typeface="Times New Roman" panose="02020603050405020304" pitchFamily="18" charset="0"/>
                <a:cs typeface="Calibri" panose="020F0502020204030204" pitchFamily="34" charset="0"/>
              </a:rPr>
              <a:t>Source: </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dirty="0">
                <a:effectLst/>
                <a:latin typeface="Raleway"/>
                <a:ea typeface="Times New Roman" panose="02020603050405020304" pitchFamily="18" charset="0"/>
                <a:cs typeface="Calibri" panose="020F0502020204030204" pitchFamily="34" charset="0"/>
              </a:rPr>
              <a:t>user.</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b="1" dirty="0">
                <a:effectLst/>
                <a:latin typeface="Raleway"/>
                <a:ea typeface="Times New Roman" panose="02020603050405020304" pitchFamily="18" charset="0"/>
                <a:cs typeface="Calibri" panose="020F0502020204030204" pitchFamily="34" charset="0"/>
              </a:rPr>
              <a:t>Pre-conditions: </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dirty="0">
                <a:effectLst/>
                <a:latin typeface="Raleway"/>
                <a:ea typeface="Times New Roman" panose="02020603050405020304" pitchFamily="18" charset="0"/>
                <a:cs typeface="Calibri" panose="020F0502020204030204" pitchFamily="34" charset="0"/>
              </a:rPr>
              <a:t>None.</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b="1" dirty="0">
                <a:effectLst/>
                <a:latin typeface="Raleway"/>
                <a:ea typeface="Times New Roman" panose="02020603050405020304" pitchFamily="18" charset="0"/>
                <a:cs typeface="Calibri" panose="020F0502020204030204" pitchFamily="34" charset="0"/>
              </a:rPr>
              <a:t>Post-conditions</a:t>
            </a:r>
            <a:r>
              <a:rPr lang="en-US" sz="1200" dirty="0">
                <a:effectLst/>
                <a:latin typeface="Raleway"/>
                <a:ea typeface="Times New Roman" panose="02020603050405020304" pitchFamily="18" charset="0"/>
                <a:cs typeface="Calibri" panose="020F0502020204030204" pitchFamily="34" charset="0"/>
              </a:rPr>
              <a:t>: </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dirty="0">
                <a:effectLst/>
                <a:latin typeface="Raleway"/>
                <a:ea typeface="Times New Roman" panose="02020603050405020304" pitchFamily="18" charset="0"/>
                <a:cs typeface="Calibri" panose="020F0502020204030204" pitchFamily="34" charset="0"/>
              </a:rPr>
              <a:t>None.</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b="1" dirty="0">
                <a:effectLst/>
                <a:latin typeface="Raleway"/>
                <a:ea typeface="Times New Roman" panose="02020603050405020304" pitchFamily="18" charset="0"/>
                <a:cs typeface="Calibri" panose="020F0502020204030204" pitchFamily="34" charset="0"/>
              </a:rPr>
              <a:t>Output: </a:t>
            </a:r>
            <a:endParaRPr lang="en-US" sz="12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200" dirty="0">
                <a:effectLst/>
                <a:latin typeface="Raleway"/>
                <a:ea typeface="Times New Roman" panose="02020603050405020304" pitchFamily="18" charset="0"/>
                <a:cs typeface="Calibri" panose="020F0502020204030204" pitchFamily="34" charset="0"/>
              </a:rPr>
              <a:t>Show the medicine information if the serial number is unique and the medicine is real or message "the medicine is fake " if the serial number is not unique.</a:t>
            </a:r>
            <a:endParaRPr lang="en-US" sz="1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17</a:t>
            </a:fld>
            <a:endParaRPr lang="en-US"/>
          </a:p>
        </p:txBody>
      </p:sp>
    </p:spTree>
    <p:extLst>
      <p:ext uri="{BB962C8B-B14F-4D97-AF65-F5344CB8AC3E}">
        <p14:creationId xmlns:p14="http://schemas.microsoft.com/office/powerpoint/2010/main" val="2386003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18</a:t>
            </a:fld>
            <a:endParaRPr lang="en-US"/>
          </a:p>
        </p:txBody>
      </p:sp>
    </p:spTree>
    <p:extLst>
      <p:ext uri="{BB962C8B-B14F-4D97-AF65-F5344CB8AC3E}">
        <p14:creationId xmlns:p14="http://schemas.microsoft.com/office/powerpoint/2010/main" val="651988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 medicine</a:t>
            </a:r>
          </a:p>
          <a:p>
            <a:endParaRPr lang="en-US" dirty="0"/>
          </a:p>
          <a:p>
            <a:r>
              <a:rPr lang="en-US" dirty="0"/>
              <a:t>Train 70%</a:t>
            </a:r>
          </a:p>
          <a:p>
            <a:endParaRPr lang="en-US" dirty="0"/>
          </a:p>
          <a:p>
            <a:r>
              <a:rPr lang="en-US" dirty="0"/>
              <a:t>Test 30%</a:t>
            </a:r>
          </a:p>
          <a:p>
            <a:endParaRPr lang="en-US" dirty="0"/>
          </a:p>
          <a:p>
            <a:r>
              <a:rPr lang="en-US" dirty="0"/>
              <a:t>Time processing : depending on internet speed</a:t>
            </a:r>
          </a:p>
        </p:txBody>
      </p:sp>
      <p:sp>
        <p:nvSpPr>
          <p:cNvPr id="4" name="Slide Number Placeholder 3"/>
          <p:cNvSpPr>
            <a:spLocks noGrp="1"/>
          </p:cNvSpPr>
          <p:nvPr>
            <p:ph type="sldNum" sz="quarter" idx="5"/>
          </p:nvPr>
        </p:nvSpPr>
        <p:spPr/>
        <p:txBody>
          <a:bodyPr/>
          <a:lstStyle/>
          <a:p>
            <a:fld id="{98B49669-0FA5-4D6F-8A19-00FAC7A428FD}" type="slidenum">
              <a:rPr lang="en-US" smtClean="0"/>
              <a:t>24</a:t>
            </a:fld>
            <a:endParaRPr lang="en-US"/>
          </a:p>
        </p:txBody>
      </p:sp>
    </p:spTree>
    <p:extLst>
      <p:ext uri="{BB962C8B-B14F-4D97-AF65-F5344CB8AC3E}">
        <p14:creationId xmlns:p14="http://schemas.microsoft.com/office/powerpoint/2010/main" val="3569457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25</a:t>
            </a:fld>
            <a:endParaRPr lang="en-US"/>
          </a:p>
        </p:txBody>
      </p:sp>
    </p:spTree>
    <p:extLst>
      <p:ext uri="{BB962C8B-B14F-4D97-AF65-F5344CB8AC3E}">
        <p14:creationId xmlns:p14="http://schemas.microsoft.com/office/powerpoint/2010/main" val="647309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26</a:t>
            </a:fld>
            <a:endParaRPr lang="en-US"/>
          </a:p>
        </p:txBody>
      </p:sp>
    </p:spTree>
    <p:extLst>
      <p:ext uri="{BB962C8B-B14F-4D97-AF65-F5344CB8AC3E}">
        <p14:creationId xmlns:p14="http://schemas.microsoft.com/office/powerpoint/2010/main" val="3274012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29</a:t>
            </a:fld>
            <a:endParaRPr lang="en-US"/>
          </a:p>
        </p:txBody>
      </p:sp>
    </p:spTree>
    <p:extLst>
      <p:ext uri="{BB962C8B-B14F-4D97-AF65-F5344CB8AC3E}">
        <p14:creationId xmlns:p14="http://schemas.microsoft.com/office/powerpoint/2010/main" val="695276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30</a:t>
            </a:fld>
            <a:endParaRPr lang="en-US"/>
          </a:p>
        </p:txBody>
      </p:sp>
    </p:spTree>
    <p:extLst>
      <p:ext uri="{BB962C8B-B14F-4D97-AF65-F5344CB8AC3E}">
        <p14:creationId xmlns:p14="http://schemas.microsoft.com/office/powerpoint/2010/main" val="2933908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31</a:t>
            </a:fld>
            <a:endParaRPr lang="en-US"/>
          </a:p>
        </p:txBody>
      </p:sp>
    </p:spTree>
    <p:extLst>
      <p:ext uri="{BB962C8B-B14F-4D97-AF65-F5344CB8AC3E}">
        <p14:creationId xmlns:p14="http://schemas.microsoft.com/office/powerpoint/2010/main" val="2752070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3</a:t>
            </a:fld>
            <a:endParaRPr lang="en-US"/>
          </a:p>
        </p:txBody>
      </p:sp>
    </p:spTree>
    <p:extLst>
      <p:ext uri="{BB962C8B-B14F-4D97-AF65-F5344CB8AC3E}">
        <p14:creationId xmlns:p14="http://schemas.microsoft.com/office/powerpoint/2010/main" val="1953938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Three major negative implications of drug counterfeiting.</a:t>
            </a:r>
          </a:p>
          <a:p>
            <a:endParaRPr lang="en-US" sz="1200" dirty="0">
              <a:solidFill>
                <a:schemeClr val="bg1"/>
              </a:solidFill>
            </a:endParaRPr>
          </a:p>
          <a:p>
            <a:pPr marL="457200" indent="-457200">
              <a:buFont typeface="+mj-lt"/>
              <a:buAutoNum type="arabicPeriod"/>
            </a:pPr>
            <a:r>
              <a:rPr lang="en-US" sz="1200" dirty="0">
                <a:solidFill>
                  <a:schemeClr val="bg1"/>
                </a:solidFill>
              </a:rPr>
              <a:t>Drug counterfeiting is a major business problem for pharmaceutical companies around the globe.</a:t>
            </a:r>
          </a:p>
          <a:p>
            <a:pPr marL="457200" indent="-457200">
              <a:buFont typeface="+mj-lt"/>
              <a:buAutoNum type="arabicPeriod"/>
            </a:pPr>
            <a:endParaRPr lang="en-US" sz="1200" dirty="0">
              <a:solidFill>
                <a:schemeClr val="bg1"/>
              </a:solidFill>
            </a:endParaRPr>
          </a:p>
          <a:p>
            <a:pPr marL="457200" indent="-457200">
              <a:buFont typeface="+mj-lt"/>
              <a:buAutoNum type="arabicPeriod"/>
            </a:pPr>
            <a:r>
              <a:rPr lang="en-US" sz="1200" dirty="0">
                <a:solidFill>
                  <a:schemeClr val="bg1"/>
                </a:solidFill>
              </a:rPr>
              <a:t>Drug counterfeiting is a major problem for the society, government and pharmaceutical brand owners.</a:t>
            </a:r>
          </a:p>
          <a:p>
            <a:pPr marL="457200" indent="-457200">
              <a:buFont typeface="+mj-lt"/>
              <a:buAutoNum type="arabicPeriod"/>
            </a:pPr>
            <a:endParaRPr lang="en-US" sz="1200" dirty="0">
              <a:solidFill>
                <a:schemeClr val="bg1"/>
              </a:solidFill>
            </a:endParaRPr>
          </a:p>
          <a:p>
            <a:r>
              <a:rPr lang="en-US" sz="1200" dirty="0">
                <a:solidFill>
                  <a:schemeClr val="bg1"/>
                </a:solidFill>
              </a:rPr>
              <a:t>Around the globe, drug counterfeiting is not a huge problem for developed countries, as they have limited distributors with deep market presence and there has been a consolidation of distributors over the years.</a:t>
            </a:r>
          </a:p>
          <a:p>
            <a:endParaRPr lang="en-US" sz="1200" dirty="0">
              <a:solidFill>
                <a:schemeClr val="bg1"/>
              </a:solidFill>
            </a:endParaRPr>
          </a:p>
          <a:p>
            <a:r>
              <a:rPr lang="en-US" sz="1200" dirty="0">
                <a:solidFill>
                  <a:schemeClr val="bg1"/>
                </a:solidFill>
              </a:rPr>
              <a:t>In contrast, developing countries have many distributors, even at the city level, which results in a fragmented market.</a:t>
            </a:r>
          </a:p>
          <a:p>
            <a:pPr marL="457200" indent="-457200">
              <a:buFont typeface="+mj-lt"/>
              <a:buAutoNum type="arabicPeriod"/>
            </a:pPr>
            <a:endParaRPr lang="en-US" sz="1200" dirty="0">
              <a:solidFill>
                <a:schemeClr val="bg1"/>
              </a:solidFill>
            </a:endParaRPr>
          </a:p>
        </p:txBody>
      </p:sp>
      <p:sp>
        <p:nvSpPr>
          <p:cNvPr id="4" name="Slide Number Placeholder 3"/>
          <p:cNvSpPr>
            <a:spLocks noGrp="1"/>
          </p:cNvSpPr>
          <p:nvPr>
            <p:ph type="sldNum" sz="quarter" idx="5"/>
          </p:nvPr>
        </p:nvSpPr>
        <p:spPr/>
        <p:txBody>
          <a:bodyPr/>
          <a:lstStyle/>
          <a:p>
            <a:fld id="{98B49669-0FA5-4D6F-8A19-00FAC7A428FD}" type="slidenum">
              <a:rPr lang="en-US" smtClean="0"/>
              <a:t>6</a:t>
            </a:fld>
            <a:endParaRPr lang="en-US"/>
          </a:p>
        </p:txBody>
      </p:sp>
    </p:spTree>
    <p:extLst>
      <p:ext uri="{BB962C8B-B14F-4D97-AF65-F5344CB8AC3E}">
        <p14:creationId xmlns:p14="http://schemas.microsoft.com/office/powerpoint/2010/main" val="779177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dirty="0">
                <a:solidFill>
                  <a:schemeClr val="bg1"/>
                </a:solidFill>
              </a:rPr>
              <a:t>Reduced health risks</a:t>
            </a:r>
            <a:endParaRPr lang="en-US" sz="1200" dirty="0">
              <a:solidFill>
                <a:schemeClr val="bg1"/>
              </a:solidFill>
            </a:endParaRPr>
          </a:p>
          <a:p>
            <a:pPr lvl="1" fontAlgn="base"/>
            <a:r>
              <a:rPr lang="en-US" sz="1200" dirty="0">
                <a:solidFill>
                  <a:schemeClr val="bg1"/>
                </a:solidFill>
              </a:rPr>
              <a:t>The blockchain brings together a network of certified parties. That means that drugs are sourced from legitimate pharmaceutical companies that manufacture drugs according to industry standards. As a result, patients stay safe because the drugs they consume are also safe.</a:t>
            </a:r>
          </a:p>
          <a:p>
            <a:pPr fontAlgn="base"/>
            <a:r>
              <a:rPr lang="en-US" sz="1200" b="1" dirty="0">
                <a:solidFill>
                  <a:schemeClr val="bg1"/>
                </a:solidFill>
              </a:rPr>
              <a:t>Decreased costs</a:t>
            </a:r>
            <a:endParaRPr lang="en-US" sz="1200" dirty="0">
              <a:solidFill>
                <a:schemeClr val="bg1"/>
              </a:solidFill>
            </a:endParaRPr>
          </a:p>
          <a:p>
            <a:pPr lvl="1" fontAlgn="base"/>
            <a:r>
              <a:rPr lang="en-US" sz="1200" dirty="0">
                <a:solidFill>
                  <a:schemeClr val="bg1"/>
                </a:solidFill>
              </a:rPr>
              <a:t>Counterfeit drugs increase costs because they lack the active ingredient needed to cure diseases. However, authentic drugs work as they should hence curing patients within the expected time period.</a:t>
            </a:r>
          </a:p>
          <a:p>
            <a:pPr fontAlgn="base"/>
            <a:r>
              <a:rPr lang="en-US" sz="1200" b="1" dirty="0">
                <a:solidFill>
                  <a:schemeClr val="bg1"/>
                </a:solidFill>
              </a:rPr>
              <a:t>Faster orders</a:t>
            </a:r>
            <a:endParaRPr lang="en-US" sz="1200" dirty="0">
              <a:solidFill>
                <a:schemeClr val="bg1"/>
              </a:solidFill>
            </a:endParaRPr>
          </a:p>
          <a:p>
            <a:pPr lvl="1" fontAlgn="base"/>
            <a:r>
              <a:rPr lang="en-US" sz="1200" dirty="0">
                <a:solidFill>
                  <a:schemeClr val="bg1"/>
                </a:solidFill>
              </a:rPr>
              <a:t>The blockchain makes the process of finding trustworthy pharmaceuticals easy and fast. Additionally, a pharmaceutical company can view on the blockchain which carriers are available to make deliveries immediately.</a:t>
            </a:r>
          </a:p>
          <a:p>
            <a:pPr fontAlgn="base"/>
            <a:r>
              <a:rPr lang="en-US" sz="1200" b="1" dirty="0">
                <a:solidFill>
                  <a:schemeClr val="bg1"/>
                </a:solidFill>
              </a:rPr>
              <a:t>Increased transparency</a:t>
            </a:r>
            <a:endParaRPr lang="en-US" sz="1200" dirty="0">
              <a:solidFill>
                <a:schemeClr val="bg1"/>
              </a:solidFill>
            </a:endParaRPr>
          </a:p>
          <a:p>
            <a:pPr lvl="1" fontAlgn="base"/>
            <a:r>
              <a:rPr lang="en-US" sz="1200" dirty="0">
                <a:solidFill>
                  <a:schemeClr val="bg1"/>
                </a:solidFill>
              </a:rPr>
              <a:t>At each stage of the supply chain, parties authenticate using the blockchain and the drugs are verified through QR codes and serial numbers. In addition, every transaction is recorded on the blockchain and it can be traced and tracked. Therefore, the possibility of getting a different package from what was registered on the blockchain by the pharmaceutical is effectively non-existent.</a:t>
            </a:r>
          </a:p>
          <a:p>
            <a:pPr fontAlgn="base"/>
            <a:r>
              <a:rPr lang="en-US" sz="1200" b="1" dirty="0">
                <a:solidFill>
                  <a:schemeClr val="bg1"/>
                </a:solidFill>
              </a:rPr>
              <a:t>The war against counterfeit drugs in Developing Countries might seem difficult but with the implementation of the blockchain in the pharmaceutical supply chain, it can be won. In a sector where it is difficult to know who you can trust and who you cannot, the blockchain creates trust.</a:t>
            </a:r>
          </a:p>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7</a:t>
            </a:fld>
            <a:endParaRPr lang="en-US"/>
          </a:p>
        </p:txBody>
      </p:sp>
    </p:spTree>
    <p:extLst>
      <p:ext uri="{BB962C8B-B14F-4D97-AF65-F5344CB8AC3E}">
        <p14:creationId xmlns:p14="http://schemas.microsoft.com/office/powerpoint/2010/main" val="824654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8</a:t>
            </a:fld>
            <a:endParaRPr lang="en-US"/>
          </a:p>
        </p:txBody>
      </p:sp>
    </p:spTree>
    <p:extLst>
      <p:ext uri="{BB962C8B-B14F-4D97-AF65-F5344CB8AC3E}">
        <p14:creationId xmlns:p14="http://schemas.microsoft.com/office/powerpoint/2010/main" val="2727299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9</a:t>
            </a:fld>
            <a:endParaRPr lang="en-US"/>
          </a:p>
        </p:txBody>
      </p:sp>
    </p:spTree>
    <p:extLst>
      <p:ext uri="{BB962C8B-B14F-4D97-AF65-F5344CB8AC3E}">
        <p14:creationId xmlns:p14="http://schemas.microsoft.com/office/powerpoint/2010/main" val="1255783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Conventional is traditional system: </a:t>
            </a:r>
            <a:r>
              <a:rPr lang="en-US" sz="1200" b="0" i="0" kern="1200" dirty="0">
                <a:solidFill>
                  <a:schemeClr val="tx1"/>
                </a:solidFill>
                <a:effectLst/>
                <a:latin typeface="+mn-lt"/>
                <a:ea typeface="+mn-ea"/>
                <a:cs typeface="+mn-cs"/>
              </a:rPr>
              <a:t> this system, all the handovers are recorded on papers, and each partaker must trust others in the network. Tracing back the source point of counterfeit medicine or any other discrepancy is very difficult.</a:t>
            </a:r>
          </a:p>
          <a:p>
            <a:pPr marL="228600" indent="-228600">
              <a:buAutoNum type="arabicPeriod"/>
            </a:pPr>
            <a:endParaRPr lang="en-US" sz="1200" b="0" i="0" kern="1200" dirty="0">
              <a:solidFill>
                <a:schemeClr val="tx1"/>
              </a:solidFill>
              <a:effectLst/>
              <a:latin typeface="+mn-lt"/>
              <a:ea typeface="+mn-ea"/>
              <a:cs typeface="+mn-cs"/>
            </a:endParaRPr>
          </a:p>
          <a:p>
            <a:pPr marL="228600" indent="-228600">
              <a:buAutoNum type="arabicPeriod"/>
            </a:pPr>
            <a:r>
              <a:rPr lang="en-US" sz="1200" b="0" i="0" kern="1200" dirty="0" err="1">
                <a:solidFill>
                  <a:schemeClr val="tx1"/>
                </a:solidFill>
                <a:effectLst/>
                <a:latin typeface="+mn-lt"/>
                <a:ea typeface="+mn-ea"/>
                <a:cs typeface="+mn-cs"/>
              </a:rPr>
              <a:t>Vledder</a:t>
            </a:r>
            <a:r>
              <a:rPr lang="en-US" sz="1200" b="0" i="0" kern="1200" dirty="0">
                <a:solidFill>
                  <a:schemeClr val="tx1"/>
                </a:solidFill>
                <a:effectLst/>
                <a:latin typeface="+mn-lt"/>
                <a:ea typeface="+mn-ea"/>
                <a:cs typeface="+mn-cs"/>
              </a:rPr>
              <a:t> et al :  solves the problem of drug traceability and supply-chain inside a hospital by using IoT and web-services technologies; nevertheless, this system is bound to work in a limited geographical area and doesn’t offer an utterly trustless computing environment</a:t>
            </a:r>
          </a:p>
          <a:p>
            <a:pPr marL="228600" indent="-228600">
              <a:buAutoNum type="arabicPeriod"/>
            </a:pPr>
            <a:endParaRPr lang="en-US" sz="1200" b="0" i="0" kern="1200" dirty="0">
              <a:solidFill>
                <a:schemeClr val="tx1"/>
              </a:solidFill>
              <a:effectLst/>
              <a:latin typeface="+mn-lt"/>
              <a:ea typeface="+mn-ea"/>
              <a:cs typeface="+mn-cs"/>
            </a:endParaRPr>
          </a:p>
          <a:p>
            <a:pPr marL="228600" indent="-228600">
              <a:buAutoNum type="arabicPeriod"/>
            </a:pPr>
            <a:r>
              <a:rPr lang="en-US" sz="1200" b="0" i="0" kern="1200" dirty="0" err="1">
                <a:solidFill>
                  <a:schemeClr val="tx1"/>
                </a:solidFill>
                <a:effectLst/>
                <a:latin typeface="+mn-lt"/>
                <a:ea typeface="+mn-ea"/>
                <a:cs typeface="+mn-cs"/>
              </a:rPr>
              <a:t>Mouaky</a:t>
            </a:r>
            <a:r>
              <a:rPr lang="en-US" sz="1200" b="0" i="0" kern="1200" dirty="0">
                <a:solidFill>
                  <a:schemeClr val="tx1"/>
                </a:solidFill>
                <a:effectLst/>
                <a:latin typeface="+mn-lt"/>
                <a:ea typeface="+mn-ea"/>
                <a:cs typeface="+mn-cs"/>
              </a:rPr>
              <a:t> et al : he major drawback of this system lies in that it offers a single point of failure. If the centralized server is compromised, the integrity of the whole network becomes questionable.</a:t>
            </a:r>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14</a:t>
            </a:fld>
            <a:endParaRPr lang="en-US"/>
          </a:p>
        </p:txBody>
      </p:sp>
    </p:spTree>
    <p:extLst>
      <p:ext uri="{BB962C8B-B14F-4D97-AF65-F5344CB8AC3E}">
        <p14:creationId xmlns:p14="http://schemas.microsoft.com/office/powerpoint/2010/main" val="3365541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rtl="0">
              <a:lnSpc>
                <a:spcPct val="115000"/>
              </a:lnSpc>
              <a:spcBef>
                <a:spcPts val="0"/>
              </a:spcBef>
              <a:spcAft>
                <a:spcPts val="1000"/>
              </a:spcAft>
              <a:buFont typeface="+mj-lt"/>
              <a:buAutoNum type="arabicPeriod"/>
            </a:pPr>
            <a:r>
              <a:rPr lang="en-US" sz="1800" b="1" dirty="0">
                <a:effectLst/>
                <a:latin typeface="Raleway"/>
                <a:ea typeface="Times New Roman" panose="02020603050405020304" pitchFamily="18" charset="0"/>
                <a:cs typeface="Calibri" panose="020F0502020204030204" pitchFamily="34" charset="0"/>
              </a:rPr>
              <a:t>Manufacturer:</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800" b="1" dirty="0">
                <a:effectLst/>
                <a:latin typeface="Calibri" panose="020F050202020403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Font typeface="Wingdings" panose="05000000000000000000" pitchFamily="2" charset="2"/>
              <a:buChar char=""/>
            </a:pPr>
            <a:r>
              <a:rPr lang="en-US" sz="1800" b="1" dirty="0">
                <a:effectLst/>
                <a:latin typeface="Raleway"/>
                <a:ea typeface="Times New Roman" panose="02020603050405020304" pitchFamily="18" charset="0"/>
                <a:cs typeface="Calibri" panose="020F0502020204030204" pitchFamily="34" charset="0"/>
              </a:rPr>
              <a:t>Request to join:</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Description:</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This function allows unregistered Manufacturer to enroll and to create a new account with the website, in order to create a new account, the Manufacturer has to provide required information to admin Such as username, and password.</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Input:</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username and password.</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Source:</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Manufacturer.</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Pre-conditions:</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The manufacturer must not have an existing account with the website.</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Post-conditions</a:t>
            </a:r>
            <a:r>
              <a:rPr lang="en-US" sz="1800" dirty="0">
                <a:effectLst/>
                <a:latin typeface="Raleway"/>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A manufacturer account is created.</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Output</a:t>
            </a:r>
            <a:r>
              <a:rPr lang="en-US" sz="1800" dirty="0">
                <a:effectLst/>
                <a:latin typeface="Raleway"/>
                <a:ea typeface="Times New Roman" panose="02020603050405020304" pitchFamily="18" charset="0"/>
                <a:cs typeface="Calibri" panose="020F0502020204030204" pitchFamily="34" charset="0"/>
              </a:rPr>
              <a:t>: None.</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800" dirty="0">
                <a:effectLst/>
                <a:latin typeface="Calibri" panose="020F050202020403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600"/>
              </a:spcAft>
              <a:buFont typeface="Wingdings" panose="05000000000000000000" pitchFamily="2" charset="2"/>
              <a:buChar char=""/>
            </a:pPr>
            <a:r>
              <a:rPr lang="en-US" sz="1800" b="1" dirty="0">
                <a:effectLst/>
                <a:latin typeface="Raleway"/>
                <a:ea typeface="Times New Roman" panose="02020603050405020304" pitchFamily="18" charset="0"/>
              </a:rPr>
              <a:t>Login/Logout:</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b="1" dirty="0">
                <a:effectLst/>
                <a:latin typeface="Raleway"/>
                <a:ea typeface="Times New Roman" panose="02020603050405020304" pitchFamily="18" charset="0"/>
              </a:rPr>
              <a:t> Description: </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dirty="0">
                <a:effectLst/>
                <a:latin typeface="Raleway"/>
                <a:ea typeface="Times New Roman" panose="02020603050405020304" pitchFamily="18" charset="0"/>
              </a:rPr>
              <a:t>  This function allows a registered Manufacturer to login this account </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dirty="0">
                <a:effectLst/>
                <a:latin typeface="Raleway"/>
                <a:ea typeface="Times New Roman" panose="02020603050405020304" pitchFamily="18" charset="0"/>
              </a:rPr>
              <a:t>   and log out after the work is done.</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b="1" dirty="0">
                <a:effectLst/>
                <a:latin typeface="Raleway"/>
                <a:ea typeface="Times New Roman" panose="02020603050405020304" pitchFamily="18" charset="0"/>
              </a:rPr>
              <a:t>   Input: </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dirty="0">
                <a:effectLst/>
                <a:latin typeface="Raleway"/>
                <a:ea typeface="Times New Roman" panose="02020603050405020304" pitchFamily="18" charset="0"/>
              </a:rPr>
              <a:t>   The manufacturer of the website logs into the application with the </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dirty="0">
                <a:effectLst/>
                <a:latin typeface="Raleway"/>
                <a:ea typeface="Times New Roman" panose="02020603050405020304" pitchFamily="18" charset="0"/>
              </a:rPr>
              <a:t>   username and password provided him.</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b="1" dirty="0">
                <a:effectLst/>
                <a:latin typeface="Raleway"/>
                <a:ea typeface="Times New Roman" panose="02020603050405020304" pitchFamily="18" charset="0"/>
              </a:rPr>
              <a:t>   Source:</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dirty="0">
                <a:effectLst/>
                <a:latin typeface="Raleway"/>
                <a:ea typeface="Times New Roman" panose="02020603050405020304" pitchFamily="18" charset="0"/>
              </a:rPr>
              <a:t>   Manufacturer.</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b="1" dirty="0">
                <a:effectLst/>
                <a:latin typeface="Raleway"/>
                <a:ea typeface="Times New Roman" panose="02020603050405020304" pitchFamily="18" charset="0"/>
              </a:rPr>
              <a:t>   Pre-conditions: </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dirty="0">
                <a:effectLst/>
                <a:latin typeface="Raleway"/>
                <a:ea typeface="Times New Roman" panose="02020603050405020304" pitchFamily="18" charset="0"/>
              </a:rPr>
              <a:t>   manufacturer is not logged in to system. Manufacturer has       </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dirty="0">
                <a:effectLst/>
                <a:latin typeface="Raleway"/>
                <a:ea typeface="Times New Roman" panose="02020603050405020304" pitchFamily="18" charset="0"/>
              </a:rPr>
              <a:t>   previously   </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dirty="0">
                <a:effectLst/>
                <a:latin typeface="Raleway"/>
                <a:ea typeface="Times New Roman" panose="02020603050405020304" pitchFamily="18" charset="0"/>
              </a:rPr>
              <a:t>   enrolled in the system.</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b="1" dirty="0">
                <a:effectLst/>
                <a:latin typeface="Raleway"/>
                <a:ea typeface="Times New Roman" panose="02020603050405020304" pitchFamily="18" charset="0"/>
              </a:rPr>
              <a:t>   Post-conditions:</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dirty="0">
                <a:effectLst/>
                <a:latin typeface="Raleway"/>
                <a:ea typeface="Times New Roman" panose="02020603050405020304" pitchFamily="18" charset="0"/>
              </a:rPr>
              <a:t>   Manufacturer is logged in to system, OR Manufacturer is not logged    </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dirty="0">
                <a:effectLst/>
                <a:latin typeface="Raleway"/>
                <a:ea typeface="Times New Roman" panose="02020603050405020304" pitchFamily="18" charset="0"/>
              </a:rPr>
              <a:t>   in because he/she entered unrecognized information.</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b="1" dirty="0">
                <a:effectLst/>
                <a:latin typeface="Raleway"/>
                <a:ea typeface="Times New Roman" panose="02020603050405020304" pitchFamily="18" charset="0"/>
              </a:rPr>
              <a:t>   Output: </a:t>
            </a:r>
            <a:endParaRPr lang="en-US" sz="1800" dirty="0">
              <a:effectLst/>
              <a:latin typeface="Times New Roman" panose="02020603050405020304" pitchFamily="18" charset="0"/>
              <a:ea typeface="Times New Roman" panose="02020603050405020304" pitchFamily="18" charset="0"/>
            </a:endParaRPr>
          </a:p>
          <a:p>
            <a:pPr marL="548640" marR="0">
              <a:lnSpc>
                <a:spcPct val="150000"/>
              </a:lnSpc>
              <a:spcBef>
                <a:spcPts val="0"/>
              </a:spcBef>
              <a:spcAft>
                <a:spcPts val="600"/>
              </a:spcAft>
            </a:pPr>
            <a:r>
              <a:rPr lang="en-US" sz="1800" dirty="0">
                <a:effectLst/>
                <a:latin typeface="Raleway"/>
                <a:ea typeface="Times New Roman" panose="02020603050405020304" pitchFamily="18" charset="0"/>
              </a:rPr>
              <a:t>   The website displays the homepage of the Manufacturer.</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800" dirty="0">
                <a:effectLst/>
                <a:latin typeface="Raleway"/>
                <a:ea typeface="Times New Roman" panose="02020603050405020304" pitchFamily="18" charset="0"/>
                <a:cs typeface="Aharoni" panose="02010803020104030203" pitchFamily="2" charset="-79"/>
              </a:rPr>
              <a:t> </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800" dirty="0">
                <a:effectLst/>
                <a:latin typeface="Raleway"/>
                <a:ea typeface="Times New Roman" panose="02020603050405020304" pitchFamily="18" charset="0"/>
                <a:cs typeface="Aharoni" panose="02010803020104030203" pitchFamily="2" charset="-79"/>
              </a:rPr>
              <a:t> </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800" dirty="0">
                <a:effectLst/>
                <a:latin typeface="Raleway"/>
                <a:ea typeface="Times New Roman" panose="02020603050405020304" pitchFamily="18" charset="0"/>
                <a:cs typeface="Aharoni" panose="02010803020104030203" pitchFamily="2" charset="-79"/>
              </a:rPr>
              <a:t> </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800" dirty="0">
                <a:effectLst/>
                <a:latin typeface="Raleway"/>
                <a:ea typeface="Times New Roman" panose="02020603050405020304" pitchFamily="18" charset="0"/>
                <a:cs typeface="Aharoni" panose="02010803020104030203" pitchFamily="2" charset="-79"/>
              </a:rPr>
              <a:t> </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800" dirty="0">
                <a:effectLst/>
                <a:latin typeface="Raleway"/>
                <a:ea typeface="Times New Roman" panose="02020603050405020304" pitchFamily="18" charset="0"/>
                <a:cs typeface="Aharoni" panose="02010803020104030203" pitchFamily="2" charset="-79"/>
              </a:rPr>
              <a:t> </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Font typeface="Wingdings" panose="05000000000000000000" pitchFamily="2" charset="2"/>
              <a:buChar char=""/>
            </a:pPr>
            <a:r>
              <a:rPr lang="en-US" sz="1800" b="1" dirty="0">
                <a:effectLst/>
                <a:latin typeface="Raleway"/>
                <a:ea typeface="Times New Roman" panose="02020603050405020304" pitchFamily="18" charset="0"/>
                <a:cs typeface="Calibri" panose="020F0502020204030204" pitchFamily="34" charset="0"/>
              </a:rPr>
              <a:t>Insert Medication:</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Description:</a:t>
            </a:r>
            <a:r>
              <a:rPr lang="en-US" sz="1800" dirty="0">
                <a:effectLst/>
                <a:latin typeface="Raleway"/>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This function allows the Manufacturer to add medicine information in the data Ethereum.</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Input: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The</a:t>
            </a:r>
            <a:r>
              <a:rPr lang="en-US" sz="1800" dirty="0">
                <a:effectLst/>
                <a:latin typeface="Calibri" panose="020F0502020204030204" pitchFamily="34" charset="0"/>
                <a:ea typeface="Times New Roman" panose="02020603050405020304" pitchFamily="18" charset="0"/>
              </a:rPr>
              <a:t> </a:t>
            </a:r>
            <a:r>
              <a:rPr lang="en-US" sz="1800" dirty="0">
                <a:effectLst/>
                <a:latin typeface="Raleway"/>
                <a:ea typeface="Times New Roman" panose="02020603050405020304" pitchFamily="18" charset="0"/>
                <a:cs typeface="Calibri" panose="020F0502020204030204" pitchFamily="34" charset="0"/>
              </a:rPr>
              <a:t>Medicine information (Name, Serial Number,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Production Date, Expire Date).</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Source:</a:t>
            </a:r>
            <a:r>
              <a:rPr lang="en-US" sz="1800" dirty="0">
                <a:effectLst/>
                <a:latin typeface="Raleway"/>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Manufacturer.</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Pre-conditions:</a:t>
            </a:r>
            <a:r>
              <a:rPr lang="en-US" sz="1800" dirty="0">
                <a:effectLst/>
                <a:latin typeface="Raleway"/>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The manufacturer must have an account with the website.</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Post-conditions:</a:t>
            </a:r>
            <a:r>
              <a:rPr lang="en-US" sz="1800" dirty="0">
                <a:effectLst/>
                <a:latin typeface="Raleway"/>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Medicine information has added in the data Ethereum by manufacturer.</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Output:</a:t>
            </a:r>
            <a:r>
              <a:rPr lang="en-US" sz="1800" dirty="0">
                <a:effectLst/>
                <a:latin typeface="Raleway"/>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None.</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800" dirty="0">
                <a:effectLst/>
                <a:latin typeface="Calibri" panose="020F050202020403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800" dirty="0">
                <a:effectLst/>
                <a:latin typeface="Calibri" panose="020F050202020403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Font typeface="Wingdings" panose="05000000000000000000" pitchFamily="2" charset="2"/>
              <a:buChar char=""/>
            </a:pPr>
            <a:r>
              <a:rPr lang="en-US" sz="1800" b="1" dirty="0">
                <a:effectLst/>
                <a:latin typeface="Raleway"/>
                <a:ea typeface="Times New Roman" panose="02020603050405020304" pitchFamily="18" charset="0"/>
                <a:cs typeface="Calibri" panose="020F0502020204030204" pitchFamily="34" charset="0"/>
              </a:rPr>
              <a:t>Confirm order:</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Description: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This function allows the Manufacturer to accept or reject the order that is sent from pharmacy.</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Input: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None.</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Source:</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Manufacturer.</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Pre-conditions:</a:t>
            </a:r>
            <a:r>
              <a:rPr lang="en-US" sz="1800" dirty="0">
                <a:effectLst/>
                <a:latin typeface="Raleway"/>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The manufacturer must have an account with the website.</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Post-conditions:</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Order has accepted or rejected.</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Output:</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None.</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800" b="1" dirty="0">
                <a:effectLst/>
                <a:latin typeface="Calibri" panose="020F050202020403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Font typeface="Wingdings" panose="05000000000000000000" pitchFamily="2" charset="2"/>
              <a:buChar char=""/>
            </a:pPr>
            <a:r>
              <a:rPr lang="en-US" sz="1800" b="1" dirty="0">
                <a:effectLst/>
                <a:latin typeface="Raleway"/>
                <a:ea typeface="Times New Roman" panose="02020603050405020304" pitchFamily="18" charset="0"/>
                <a:cs typeface="Calibri" panose="020F0502020204030204" pitchFamily="34" charset="0"/>
              </a:rPr>
              <a:t>Show order and medicine:</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Description:</a:t>
            </a: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This function allows the Manufacturer to view the medicine information that has added from manufacturer or order that has sent from pharmacy.</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Input:</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None</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Source: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System</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Pre-conditions:</a:t>
            </a:r>
            <a:r>
              <a:rPr lang="en-US" sz="1800" dirty="0">
                <a:effectLst/>
                <a:latin typeface="Raleway"/>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The manufacturer must have an account with the website.</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Post-conditions</a:t>
            </a:r>
            <a:r>
              <a:rPr lang="en-US" sz="1800" dirty="0">
                <a:effectLst/>
                <a:latin typeface="Raleway"/>
                <a:ea typeface="Times New Roman" panose="02020603050405020304" pitchFamily="18" charset="0"/>
                <a:cs typeface="Calibri" panose="020F0502020204030204" pitchFamily="34" charset="0"/>
              </a:rPr>
              <a:t>:</a:t>
            </a: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None.</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b="1" dirty="0">
                <a:effectLst/>
                <a:latin typeface="Raleway"/>
                <a:ea typeface="Times New Roman" panose="02020603050405020304" pitchFamily="18" charset="0"/>
                <a:cs typeface="Calibri" panose="020F0502020204030204" pitchFamily="34" charset="0"/>
              </a:rPr>
              <a:t>Output:</a:t>
            </a:r>
            <a:endParaRPr lang="en-US" sz="18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800" dirty="0">
                <a:effectLst/>
                <a:latin typeface="Raleway"/>
                <a:ea typeface="Times New Roman" panose="02020603050405020304" pitchFamily="18" charset="0"/>
                <a:cs typeface="Calibri" panose="020F0502020204030204" pitchFamily="34" charset="0"/>
              </a:rPr>
              <a:t>Show all information about available medicine or order.</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800" dirty="0">
                <a:effectLst/>
                <a:latin typeface="Calibri" panose="020F050202020403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800" dirty="0">
                <a:effectLst/>
                <a:latin typeface="Raleway"/>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8B49669-0FA5-4D6F-8A19-00FAC7A428FD}" type="slidenum">
              <a:rPr lang="en-US" smtClean="0"/>
              <a:t>15</a:t>
            </a:fld>
            <a:endParaRPr lang="en-US"/>
          </a:p>
        </p:txBody>
      </p:sp>
    </p:spTree>
    <p:extLst>
      <p:ext uri="{BB962C8B-B14F-4D97-AF65-F5344CB8AC3E}">
        <p14:creationId xmlns:p14="http://schemas.microsoft.com/office/powerpoint/2010/main" val="953174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50000"/>
              </a:lnSpc>
              <a:spcBef>
                <a:spcPts val="0"/>
              </a:spcBef>
              <a:spcAft>
                <a:spcPts val="1000"/>
              </a:spcAft>
            </a:pPr>
            <a:endParaRPr lang="en-US" sz="11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100" dirty="0">
                <a:effectLst/>
                <a:latin typeface="Raleway"/>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100" b="1" dirty="0">
                <a:effectLst/>
                <a:latin typeface="Raleway"/>
                <a:ea typeface="Times New Roman" panose="02020603050405020304" pitchFamily="18" charset="0"/>
                <a:cs typeface="Calibri" panose="020F0502020204030204" pitchFamily="34" charset="0"/>
              </a:rPr>
              <a:t>Pharmacy:</a:t>
            </a:r>
            <a:endParaRPr lang="en-US" sz="11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Font typeface="Wingdings" panose="05000000000000000000" pitchFamily="2" charset="2"/>
              <a:buChar char=""/>
            </a:pPr>
            <a:r>
              <a:rPr lang="en-US" sz="1100" b="1" dirty="0">
                <a:effectLst/>
                <a:latin typeface="Raleway"/>
                <a:ea typeface="Times New Roman" panose="02020603050405020304" pitchFamily="18" charset="0"/>
                <a:cs typeface="Calibri" panose="020F0502020204030204" pitchFamily="34" charset="0"/>
              </a:rPr>
              <a:t>Request to join:</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Description:</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This function allows unregistered pharmacy to enroll and to create a new account with the website, in order to create a new account, the pharmacy has to provide required information to admin Such as username, and password.</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Input:</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username and password.</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Source: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Pharmacy</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Pre-conditions: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The Pharmacy must not have an existing account with the website.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Post-conditions</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A Pharmacy account is created.</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Output</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None.</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Clr>
                <a:srgbClr val="000000"/>
              </a:buClr>
              <a:buFont typeface="Wingdings" panose="05000000000000000000" pitchFamily="2" charset="2"/>
              <a:buChar char=""/>
            </a:pPr>
            <a:r>
              <a:rPr lang="en-US" sz="1100" b="1" dirty="0">
                <a:effectLst/>
                <a:latin typeface="Raleway"/>
                <a:ea typeface="Times New Roman" panose="02020603050405020304" pitchFamily="18" charset="0"/>
                <a:cs typeface="Calibri" panose="020F0502020204030204" pitchFamily="34" charset="0"/>
              </a:rPr>
              <a:t>Login/Logout:</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Calibri" panose="020F0502020204030204" pitchFamily="34" charset="0"/>
                <a:ea typeface="Times New Roman" panose="02020603050405020304" pitchFamily="18" charset="0"/>
              </a:rPr>
              <a:t>    </a:t>
            </a:r>
            <a:r>
              <a:rPr lang="en-US" sz="1100" b="1" dirty="0">
                <a:effectLst/>
                <a:latin typeface="Raleway"/>
                <a:ea typeface="Times New Roman" panose="02020603050405020304" pitchFamily="18" charset="0"/>
                <a:cs typeface="Calibri" panose="020F0502020204030204" pitchFamily="34" charset="0"/>
              </a:rPr>
              <a:t>Description:</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This function allows a registered Pharmacy to login this account and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logout after the work is done.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   Input:</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The Pharmacy of the website logs into the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application with the username and password provided to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him.</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   Source:</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Pharmacy.</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   Pre-conditions:</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Pharmacy is not logged in to</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system. Pharmacy has previously enrolled in the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system.</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   Post-conditions:</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Pharmacy is logged in to system, OR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Pharmacy is not logged in because he/she entered.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unrecognized information.</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   Output:</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The website displays the homepage of the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Pharmacy.</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Clr>
                <a:srgbClr val="000000"/>
              </a:buClr>
              <a:buFont typeface="Wingdings" panose="05000000000000000000" pitchFamily="2" charset="2"/>
              <a:buChar char=""/>
            </a:pPr>
            <a:r>
              <a:rPr lang="en-US" sz="1100" b="1" dirty="0">
                <a:effectLst/>
                <a:latin typeface="Raleway"/>
                <a:ea typeface="Times New Roman" panose="02020603050405020304" pitchFamily="18" charset="0"/>
                <a:cs typeface="Calibri" panose="020F0502020204030204" pitchFamily="34" charset="0"/>
              </a:rPr>
              <a:t>Show medicine: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Description:</a:t>
            </a:r>
            <a:r>
              <a:rPr lang="en-US" sz="1100" dirty="0">
                <a:effectLst/>
                <a:latin typeface="Raleway"/>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This function allows the pharmacy to view the medicine information that has added from manufacturer.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Input: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None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Source: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System</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Pre-conditions:</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The pharmacy must have an account with the website.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Post-conditions</a:t>
            </a:r>
            <a:r>
              <a:rPr lang="en-US" sz="1100" dirty="0">
                <a:effectLst/>
                <a:latin typeface="Raleway"/>
                <a:ea typeface="Times New Roman" panose="02020603050405020304" pitchFamily="18" charset="0"/>
                <a:cs typeface="Calibri" panose="020F0502020204030204" pitchFamily="34" charset="0"/>
              </a:rPr>
              <a:t>:</a:t>
            </a:r>
            <a:r>
              <a:rPr lang="en-US" sz="1100" dirty="0">
                <a:effectLst/>
                <a:latin typeface="Raleway"/>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None.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Output:</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Show all information about available medicine.</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b="1"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Clr>
                <a:srgbClr val="000000"/>
              </a:buClr>
              <a:buFont typeface="Wingdings" panose="05000000000000000000" pitchFamily="2" charset="2"/>
              <a:buChar char=""/>
            </a:pPr>
            <a:r>
              <a:rPr lang="en-US" sz="1100" b="1" dirty="0">
                <a:effectLst/>
                <a:latin typeface="Raleway"/>
                <a:ea typeface="Times New Roman" panose="02020603050405020304" pitchFamily="18" charset="0"/>
                <a:cs typeface="Calibri" panose="020F0502020204030204" pitchFamily="34" charset="0"/>
              </a:rPr>
              <a:t>Send order:</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Description:</a:t>
            </a:r>
            <a:r>
              <a:rPr lang="en-US" sz="1100" dirty="0">
                <a:effectLst/>
                <a:latin typeface="Raleway"/>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This function allows the pharmacy to select available medicine and send order to manufacturer.</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Input: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available medicine that is selected.</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Source: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pharmacy.</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Pre-conditions:</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The pharmacy must have an account with the website.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Post-conditions</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the manufacturer has accepted or rejected the order from pharmacy.</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Output:</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None.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b="1"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Clr>
                <a:srgbClr val="000000"/>
              </a:buClr>
              <a:buFont typeface="Wingdings" panose="05000000000000000000" pitchFamily="2" charset="2"/>
              <a:buChar char=""/>
            </a:pPr>
            <a:r>
              <a:rPr lang="en-US" sz="1100" b="1" dirty="0">
                <a:effectLst/>
                <a:latin typeface="Raleway"/>
                <a:ea typeface="Times New Roman" panose="02020603050405020304" pitchFamily="18" charset="0"/>
                <a:cs typeface="Calibri" panose="020F0502020204030204" pitchFamily="34" charset="0"/>
              </a:rPr>
              <a:t>Detect Medicine: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Description:</a:t>
            </a:r>
            <a:r>
              <a:rPr lang="en-US" sz="1100" dirty="0">
                <a:effectLst/>
                <a:latin typeface="Raleway"/>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This function allows the pharmacy to detect medicine, is it fake or real through enter the serial number for medicine.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Input: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serial number for medicine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Source: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pharmacy.</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Pre-conditions: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None.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Post-conditions</a:t>
            </a:r>
            <a:r>
              <a:rPr lang="en-US" sz="1100" dirty="0">
                <a:effectLst/>
                <a:latin typeface="Raleway"/>
                <a:ea typeface="Times New Roman" panose="02020603050405020304" pitchFamily="18" charset="0"/>
                <a:cs typeface="Calibri" panose="020F0502020204030204" pitchFamily="34" charset="0"/>
              </a:rPr>
              <a: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None.</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b="1" dirty="0">
                <a:effectLst/>
                <a:latin typeface="Raleway"/>
                <a:ea typeface="Times New Roman" panose="02020603050405020304" pitchFamily="18" charset="0"/>
                <a:cs typeface="Calibri" panose="020F0502020204030204" pitchFamily="34" charset="0"/>
              </a:rPr>
              <a:t>Output: </a:t>
            </a:r>
            <a:endParaRPr lang="en-US" sz="1100" dirty="0">
              <a:effectLst/>
              <a:latin typeface="Times New Roman" panose="02020603050405020304" pitchFamily="18" charset="0"/>
              <a:ea typeface="Times New Roman" panose="02020603050405020304" pitchFamily="18" charset="0"/>
            </a:endParaRPr>
          </a:p>
          <a:p>
            <a:pPr marL="548640" marR="0">
              <a:lnSpc>
                <a:spcPct val="115000"/>
              </a:lnSpc>
              <a:spcBef>
                <a:spcPts val="0"/>
              </a:spcBef>
              <a:spcAft>
                <a:spcPts val="1000"/>
              </a:spcAft>
            </a:pPr>
            <a:r>
              <a:rPr lang="en-US" sz="1100" dirty="0">
                <a:effectLst/>
                <a:latin typeface="Raleway"/>
                <a:ea typeface="Times New Roman" panose="02020603050405020304" pitchFamily="18" charset="0"/>
                <a:cs typeface="Calibri" panose="020F0502020204030204" pitchFamily="34" charset="0"/>
              </a:rPr>
              <a:t>Show the medicine information if the serial number is unique and the medicine is real or message "the medicine is fake " if the serial number is not unique.</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98B49669-0FA5-4D6F-8A19-00FAC7A428FD}" type="slidenum">
              <a:rPr lang="en-US" smtClean="0"/>
              <a:t>16</a:t>
            </a:fld>
            <a:endParaRPr lang="en-US"/>
          </a:p>
        </p:txBody>
      </p:sp>
    </p:spTree>
    <p:extLst>
      <p:ext uri="{BB962C8B-B14F-4D97-AF65-F5344CB8AC3E}">
        <p14:creationId xmlns:p14="http://schemas.microsoft.com/office/powerpoint/2010/main" val="603988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Monday, July 12, 2021</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212650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Monday, July 12, 2021</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175298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Monday, July 12, 2021</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424497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A4448-DC03-43BE-8E9D-5F8887ECB9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B1CE08-8774-4380-B8BF-8A3F7E9920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13C2FB-CA8F-46F8-8F99-AAD4DE12CCD3}"/>
              </a:ext>
            </a:extLst>
          </p:cNvPr>
          <p:cNvSpPr>
            <a:spLocks noGrp="1"/>
          </p:cNvSpPr>
          <p:nvPr>
            <p:ph type="dt" sz="half" idx="10"/>
          </p:nvPr>
        </p:nvSpPr>
        <p:spPr/>
        <p:txBody>
          <a:bodyPr/>
          <a:lstStyle/>
          <a:p>
            <a:fld id="{72EA7947-E287-4738-8C82-07CE4F01EF03}" type="datetime2">
              <a:rPr lang="en-US" smtClean="0"/>
              <a:t>Monday, July 12, 2021</a:t>
            </a:fld>
            <a:endParaRPr lang="en-US" dirty="0"/>
          </a:p>
        </p:txBody>
      </p:sp>
      <p:sp>
        <p:nvSpPr>
          <p:cNvPr id="5" name="Footer Placeholder 4">
            <a:extLst>
              <a:ext uri="{FF2B5EF4-FFF2-40B4-BE49-F238E27FC236}">
                <a16:creationId xmlns:a16="http://schemas.microsoft.com/office/drawing/2014/main" id="{DC0680A5-677B-4539-A4E9-8F53F932C28E}"/>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D088D1E-A3CC-451F-AF9F-DCC985C3358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463370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BC6A9-8066-4310-8642-C96D56AFAE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34F058-7F0F-4B2F-83B6-5B5848EB3D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58599-B8FC-44B3-AFF8-AB7226660F6A}"/>
              </a:ext>
            </a:extLst>
          </p:cNvPr>
          <p:cNvSpPr>
            <a:spLocks noGrp="1"/>
          </p:cNvSpPr>
          <p:nvPr>
            <p:ph type="dt" sz="half" idx="10"/>
          </p:nvPr>
        </p:nvSpPr>
        <p:spPr/>
        <p:txBody>
          <a:bodyPr/>
          <a:lstStyle/>
          <a:p>
            <a:fld id="{6FE8C025-CD7A-4966-867E-81CF82B15267}" type="datetime2">
              <a:rPr lang="en-US" smtClean="0"/>
              <a:t>Monday, July 12, 2021</a:t>
            </a:fld>
            <a:endParaRPr lang="en-US"/>
          </a:p>
        </p:txBody>
      </p:sp>
      <p:sp>
        <p:nvSpPr>
          <p:cNvPr id="5" name="Footer Placeholder 4">
            <a:extLst>
              <a:ext uri="{FF2B5EF4-FFF2-40B4-BE49-F238E27FC236}">
                <a16:creationId xmlns:a16="http://schemas.microsoft.com/office/drawing/2014/main" id="{945D07EB-84A4-4B16-B99B-0E0F0B7F6E44}"/>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30B59670-E5C2-47A6-BF07-C98903EACF95}"/>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134586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80BDF-41CA-40CC-8F3B-41BB690DA2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8FEC08-3A4C-4396-8ADB-487C862D19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1FBAAF-C29E-4856-94CD-78624FEBCE1F}"/>
              </a:ext>
            </a:extLst>
          </p:cNvPr>
          <p:cNvSpPr>
            <a:spLocks noGrp="1"/>
          </p:cNvSpPr>
          <p:nvPr>
            <p:ph type="dt" sz="half" idx="10"/>
          </p:nvPr>
        </p:nvSpPr>
        <p:spPr/>
        <p:txBody>
          <a:bodyPr/>
          <a:lstStyle/>
          <a:p>
            <a:fld id="{FE809929-0719-4517-94D6-FDF7F99E70F6}" type="datetime2">
              <a:rPr lang="en-US" smtClean="0"/>
              <a:t>Monday, July 12, 2021</a:t>
            </a:fld>
            <a:endParaRPr lang="en-US"/>
          </a:p>
        </p:txBody>
      </p:sp>
      <p:sp>
        <p:nvSpPr>
          <p:cNvPr id="5" name="Footer Placeholder 4">
            <a:extLst>
              <a:ext uri="{FF2B5EF4-FFF2-40B4-BE49-F238E27FC236}">
                <a16:creationId xmlns:a16="http://schemas.microsoft.com/office/drawing/2014/main" id="{981E2ABE-F9B2-414E-9E75-AA1B2CD82378}"/>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4D18403-88AC-4F56-8F34-0FA9557438B5}"/>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257316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43DD5-A7C7-4EB2-86DC-1009B7C96E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498062-9B9F-44FE-93C9-968CDDE9D2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2FEB36-1C9F-4FEF-81D4-54554F7EF1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705867-836B-4E69-AD82-F7276B90D4ED}"/>
              </a:ext>
            </a:extLst>
          </p:cNvPr>
          <p:cNvSpPr>
            <a:spLocks noGrp="1"/>
          </p:cNvSpPr>
          <p:nvPr>
            <p:ph type="dt" sz="half" idx="10"/>
          </p:nvPr>
        </p:nvSpPr>
        <p:spPr/>
        <p:txBody>
          <a:bodyPr/>
          <a:lstStyle/>
          <a:p>
            <a:fld id="{20E95673-5512-4AAA-9AEB-E00C61EC65D5}" type="datetime2">
              <a:rPr lang="en-US" smtClean="0"/>
              <a:t>Monday, July 12, 2021</a:t>
            </a:fld>
            <a:endParaRPr lang="en-US"/>
          </a:p>
        </p:txBody>
      </p:sp>
      <p:sp>
        <p:nvSpPr>
          <p:cNvPr id="6" name="Footer Placeholder 5">
            <a:extLst>
              <a:ext uri="{FF2B5EF4-FFF2-40B4-BE49-F238E27FC236}">
                <a16:creationId xmlns:a16="http://schemas.microsoft.com/office/drawing/2014/main" id="{05F0FFD5-391F-4579-BE53-AB79802ED322}"/>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02515F8B-58C9-43E2-B0A2-5F2A55666864}"/>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81556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EC2E3-01D1-44B9-930F-3A766201DA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2D60B8-A9E2-4540-87C0-5B19CB4971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9D4DE3-B3FA-40C9-B5B0-2388437510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A0BC55-149E-400D-8570-D0EDCF7BF5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D19457-882E-4E4A-A1B1-A16EBE3440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E317CE-7C32-452D-B485-AD985751A488}"/>
              </a:ext>
            </a:extLst>
          </p:cNvPr>
          <p:cNvSpPr>
            <a:spLocks noGrp="1"/>
          </p:cNvSpPr>
          <p:nvPr>
            <p:ph type="dt" sz="half" idx="10"/>
          </p:nvPr>
        </p:nvSpPr>
        <p:spPr/>
        <p:txBody>
          <a:bodyPr/>
          <a:lstStyle/>
          <a:p>
            <a:fld id="{C13138FA-2E87-4873-8BBA-13E447C9A99A}" type="datetime2">
              <a:rPr lang="en-US" smtClean="0"/>
              <a:t>Monday, July 12, 2021</a:t>
            </a:fld>
            <a:endParaRPr lang="en-US"/>
          </a:p>
        </p:txBody>
      </p:sp>
      <p:sp>
        <p:nvSpPr>
          <p:cNvPr id="8" name="Footer Placeholder 7">
            <a:extLst>
              <a:ext uri="{FF2B5EF4-FFF2-40B4-BE49-F238E27FC236}">
                <a16:creationId xmlns:a16="http://schemas.microsoft.com/office/drawing/2014/main" id="{709F24A9-B07B-461E-935B-1915379EF79F}"/>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86635C6A-6D53-4661-858D-77C375E85755}"/>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540365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E40B-17BD-4448-8068-D35175F5C8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597F71-3D04-4F5C-A592-68CA262DE087}"/>
              </a:ext>
            </a:extLst>
          </p:cNvPr>
          <p:cNvSpPr>
            <a:spLocks noGrp="1"/>
          </p:cNvSpPr>
          <p:nvPr>
            <p:ph type="dt" sz="half" idx="10"/>
          </p:nvPr>
        </p:nvSpPr>
        <p:spPr/>
        <p:txBody>
          <a:bodyPr/>
          <a:lstStyle/>
          <a:p>
            <a:fld id="{D75BB40A-97BD-4BFB-B639-0BFF95FDE8B7}" type="datetime2">
              <a:rPr lang="en-US" smtClean="0"/>
              <a:t>Monday, July 12, 2021</a:t>
            </a:fld>
            <a:endParaRPr lang="en-US"/>
          </a:p>
        </p:txBody>
      </p:sp>
      <p:sp>
        <p:nvSpPr>
          <p:cNvPr id="4" name="Footer Placeholder 3">
            <a:extLst>
              <a:ext uri="{FF2B5EF4-FFF2-40B4-BE49-F238E27FC236}">
                <a16:creationId xmlns:a16="http://schemas.microsoft.com/office/drawing/2014/main" id="{3047F3F5-CF5B-4FC0-A909-687A8B043369}"/>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F731F62F-0A6E-49D9-9551-698739E8E26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824285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3CB641-7331-410C-A9DB-8963F8BCD2DB}"/>
              </a:ext>
            </a:extLst>
          </p:cNvPr>
          <p:cNvSpPr>
            <a:spLocks noGrp="1"/>
          </p:cNvSpPr>
          <p:nvPr>
            <p:ph type="dt" sz="half" idx="10"/>
          </p:nvPr>
        </p:nvSpPr>
        <p:spPr/>
        <p:txBody>
          <a:bodyPr/>
          <a:lstStyle/>
          <a:p>
            <a:fld id="{9EE9E0E3-ECF6-4CFE-8698-AEFEBCECC3C0}" type="datetime2">
              <a:rPr lang="en-US" smtClean="0"/>
              <a:t>Monday, July 12, 2021</a:t>
            </a:fld>
            <a:endParaRPr lang="en-US"/>
          </a:p>
        </p:txBody>
      </p:sp>
      <p:sp>
        <p:nvSpPr>
          <p:cNvPr id="3" name="Footer Placeholder 2">
            <a:extLst>
              <a:ext uri="{FF2B5EF4-FFF2-40B4-BE49-F238E27FC236}">
                <a16:creationId xmlns:a16="http://schemas.microsoft.com/office/drawing/2014/main" id="{CDF5C457-2A04-437D-9E5E-DF193C5C2A75}"/>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2C23F59A-7DF0-417F-825D-41CAC3AAD464}"/>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642664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DA53-CB81-4A93-96EA-4E239E6575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4B6E37-1E6B-47B7-BB5B-D7A807E8B4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3745E5-8804-4438-8FC1-2DA098E126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942315-3377-4CB4-9B53-B076CBDEC997}"/>
              </a:ext>
            </a:extLst>
          </p:cNvPr>
          <p:cNvSpPr>
            <a:spLocks noGrp="1"/>
          </p:cNvSpPr>
          <p:nvPr>
            <p:ph type="dt" sz="half" idx="10"/>
          </p:nvPr>
        </p:nvSpPr>
        <p:spPr/>
        <p:txBody>
          <a:bodyPr/>
          <a:lstStyle/>
          <a:p>
            <a:fld id="{251462FC-960E-4740-921F-B36862979F21}" type="datetime2">
              <a:rPr lang="en-US" smtClean="0"/>
              <a:t>Monday, July 12, 2021</a:t>
            </a:fld>
            <a:endParaRPr lang="en-US"/>
          </a:p>
        </p:txBody>
      </p:sp>
      <p:sp>
        <p:nvSpPr>
          <p:cNvPr id="6" name="Footer Placeholder 5">
            <a:extLst>
              <a:ext uri="{FF2B5EF4-FFF2-40B4-BE49-F238E27FC236}">
                <a16:creationId xmlns:a16="http://schemas.microsoft.com/office/drawing/2014/main" id="{9F7F6DA6-3DB6-4A41-A9EE-6B642865B8D4}"/>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3003E4A2-C8BD-48D8-A73D-B7B1EC97A4AE}"/>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706391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Monday, July 12, 2021</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8099665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4A583-7B8F-4BFC-A200-9DFA18DE6B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86FF6F-ADC4-4908-9315-11C269DC1A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147411-3A2E-4C05-9E5D-A28738E6D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AB6335-EDAC-416B-B3C6-6F5E5C6629CF}"/>
              </a:ext>
            </a:extLst>
          </p:cNvPr>
          <p:cNvSpPr>
            <a:spLocks noGrp="1"/>
          </p:cNvSpPr>
          <p:nvPr>
            <p:ph type="dt" sz="half" idx="10"/>
          </p:nvPr>
        </p:nvSpPr>
        <p:spPr/>
        <p:txBody>
          <a:bodyPr/>
          <a:lstStyle/>
          <a:p>
            <a:fld id="{E50BC9E2-CB44-4C05-9BB5-496C18A241E0}" type="datetime2">
              <a:rPr lang="en-US" smtClean="0"/>
              <a:t>Monday, July 12, 2021</a:t>
            </a:fld>
            <a:endParaRPr lang="en-US"/>
          </a:p>
        </p:txBody>
      </p:sp>
      <p:sp>
        <p:nvSpPr>
          <p:cNvPr id="6" name="Footer Placeholder 5">
            <a:extLst>
              <a:ext uri="{FF2B5EF4-FFF2-40B4-BE49-F238E27FC236}">
                <a16:creationId xmlns:a16="http://schemas.microsoft.com/office/drawing/2014/main" id="{C7051DB4-4AEF-40EE-BB26-D06DF68880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4176C65D-3460-4726-84AB-5EA96105E85F}"/>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27749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8E0FB-A18D-4CB8-B6E8-BAE562E62D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4A2BBC-71A8-4351-9597-6232EA00E0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8FD701-4570-47CC-8381-5CD37042EC81}"/>
              </a:ext>
            </a:extLst>
          </p:cNvPr>
          <p:cNvSpPr>
            <a:spLocks noGrp="1"/>
          </p:cNvSpPr>
          <p:nvPr>
            <p:ph type="dt" sz="half" idx="10"/>
          </p:nvPr>
        </p:nvSpPr>
        <p:spPr/>
        <p:txBody>
          <a:bodyPr/>
          <a:lstStyle/>
          <a:p>
            <a:fld id="{EE2EBD84-71F4-4271-8C46-0D47C0A9B12E}" type="datetime2">
              <a:rPr lang="en-US" smtClean="0"/>
              <a:t>Monday, July 12, 2021</a:t>
            </a:fld>
            <a:endParaRPr lang="en-US"/>
          </a:p>
        </p:txBody>
      </p:sp>
      <p:sp>
        <p:nvSpPr>
          <p:cNvPr id="5" name="Footer Placeholder 4">
            <a:extLst>
              <a:ext uri="{FF2B5EF4-FFF2-40B4-BE49-F238E27FC236}">
                <a16:creationId xmlns:a16="http://schemas.microsoft.com/office/drawing/2014/main" id="{106A2468-18A3-4C10-9B80-9CFFE76E4A90}"/>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19E5691-A248-46DD-B83C-835DC303062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901296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4FDD42-A8AB-41D0-94CA-6930F32682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82BCF9-C573-42C8-A887-5ACEAF55DD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6E03D5-F91D-4A04-8C66-D5C07BDEE339}"/>
              </a:ext>
            </a:extLst>
          </p:cNvPr>
          <p:cNvSpPr>
            <a:spLocks noGrp="1"/>
          </p:cNvSpPr>
          <p:nvPr>
            <p:ph type="dt" sz="half" idx="10"/>
          </p:nvPr>
        </p:nvSpPr>
        <p:spPr/>
        <p:txBody>
          <a:bodyPr/>
          <a:lstStyle/>
          <a:p>
            <a:fld id="{ABAE0CE1-F450-4107-B2CB-17B18F8A3F4A}" type="datetime2">
              <a:rPr lang="en-US" smtClean="0"/>
              <a:t>Monday, July 12, 2021</a:t>
            </a:fld>
            <a:endParaRPr lang="en-US"/>
          </a:p>
        </p:txBody>
      </p:sp>
      <p:sp>
        <p:nvSpPr>
          <p:cNvPr id="5" name="Footer Placeholder 4">
            <a:extLst>
              <a:ext uri="{FF2B5EF4-FFF2-40B4-BE49-F238E27FC236}">
                <a16:creationId xmlns:a16="http://schemas.microsoft.com/office/drawing/2014/main" id="{21258BEA-5B2C-4627-806D-AF720466F143}"/>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4C533D51-A64D-4E5E-9643-A9F8339AFFD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63592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Monday, July 12, 2021</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67418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Monday, July 12, 2021</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74503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Monday, July 12, 2021</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604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Monday, July 12, 2021</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686166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Monday, July 12, 2021</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793798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Monday, July 12, 2021</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92013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Monday, July 12, 2021</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511602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Monday, July 12, 2021</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220340446"/>
      </p:ext>
    </p:extLst>
  </p:cSld>
  <p:clrMap bg1="dk1" tx1="lt1" bg2="dk2"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53" r:id="rId6"/>
    <p:sldLayoutId id="2147483749" r:id="rId7"/>
    <p:sldLayoutId id="2147483750" r:id="rId8"/>
    <p:sldLayoutId id="2147483751" r:id="rId9"/>
    <p:sldLayoutId id="2147483752" r:id="rId10"/>
    <p:sldLayoutId id="2147483754"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F1D47E-16D4-4AFF-9487-260318642C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785484-DB55-4D2C-BF45-0578D7869E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A1AE16-831F-40C1-A3B5-C843D732AC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6CB39B-5F4C-4A7E-9BE3-AAFD45576D16}" type="datetime2">
              <a:rPr lang="en-US" smtClean="0"/>
              <a:t>Monday, July 12, 2021</a:t>
            </a:fld>
            <a:endParaRPr lang="en-US" dirty="0"/>
          </a:p>
        </p:txBody>
      </p:sp>
      <p:sp>
        <p:nvSpPr>
          <p:cNvPr id="5" name="Footer Placeholder 4">
            <a:extLst>
              <a:ext uri="{FF2B5EF4-FFF2-40B4-BE49-F238E27FC236}">
                <a16:creationId xmlns:a16="http://schemas.microsoft.com/office/drawing/2014/main" id="{B7504304-9034-4866-824D-83CF05A51E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E5E1D50A-A0AE-438D-AAF8-158044F92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145429155"/>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5.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8.jpeg"/><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Pharmaceutical"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8" Type="http://schemas.openxmlformats.org/officeDocument/2006/relationships/hyperlink" Target="https://ethereum.org/en/defi/" TargetMode="External"/><Relationship Id="rId3" Type="http://schemas.openxmlformats.org/officeDocument/2006/relationships/hyperlink" Target="https://www.udemy.com/course/ethereum-and-solidity-the-complete-developers-guide/" TargetMode="External"/><Relationship Id="rId7" Type="http://schemas.openxmlformats.org/officeDocument/2006/relationships/hyperlink" Target="https://ethereum.org/en/"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hyperlink" Target="https://link.springer.com/article/10.1007/s11277-020-07041-7" TargetMode="External"/><Relationship Id="rId5" Type="http://schemas.openxmlformats.org/officeDocument/2006/relationships/hyperlink" Target="https://www.researchgate.net/profile/Ijazul_Haq/publication/323872197_Blockchain_Technology_in_Pharmaceutical_Industry_to_Prevent_Counterfeit_Drugs/links/5acc9154a6fdcc8bfc87e5f4/Blockchain-Technology-in-Pharmaceutical-Industry-to-Prevent-Counterfeit-Drugs.pdf" TargetMode="External"/><Relationship Id="rId10" Type="http://schemas.openxmlformats.org/officeDocument/2006/relationships/hyperlink" Target="https://www.investopedia.com/terms/s/smart-contracts.asp#:~:text=A%20smart%20contract%20is%20a,a%20distributed%2C%20decentralized%20blockchain%20network." TargetMode="External"/><Relationship Id="rId4" Type="http://schemas.openxmlformats.org/officeDocument/2006/relationships/hyperlink" Target="https://www.udemy.com/course/learn-blockchain-technology-and-cryptocurrency-for-beginners/?utm_source=adwords&amp;utm_medium=udemyads&amp;utm_campaign=LongTail_la.EN_cc.ROW&amp;utm_content=deal4584&amp;utm_term=_._ag_77879423894_._ad_437497333815_._kw__._de_c_._dm__._pl__._ti_dsa-1007766171032_._li_21469_._pd__._&amp;matchtype=b&amp;gclid=CjwKCAiAlNf-BRB_EiwA2osbxSOKa7u9GWaPecJQqnafCr05cz_9Su5zEbeRq6OAGQsOUTPNRUJR7BoCDckQAvD_BwE" TargetMode="External"/><Relationship Id="rId9" Type="http://schemas.openxmlformats.org/officeDocument/2006/relationships/hyperlink" Target="https://en.wikipedia.org/wiki/Ethereu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device&#10;&#10;Description automatically generated">
            <a:extLst>
              <a:ext uri="{FF2B5EF4-FFF2-40B4-BE49-F238E27FC236}">
                <a16:creationId xmlns:a16="http://schemas.microsoft.com/office/drawing/2014/main" id="{3F2E001F-5331-4B03-94E2-93BA157D5C20}"/>
              </a:ext>
            </a:extLst>
          </p:cNvPr>
          <p:cNvPicPr>
            <a:picLocks noChangeAspect="1"/>
          </p:cNvPicPr>
          <p:nvPr/>
        </p:nvPicPr>
        <p:blipFill rotWithShape="1">
          <a:blip r:embed="rId3">
            <a:extLst>
              <a:ext uri="{28A0092B-C50C-407E-A947-70E740481C1C}">
                <a14:useLocalDpi xmlns:a14="http://schemas.microsoft.com/office/drawing/2010/main" val="0"/>
              </a:ext>
            </a:extLst>
          </a:blip>
          <a:srcRect t="7796" b="7934"/>
          <a:stretch/>
        </p:blipFill>
        <p:spPr>
          <a:xfrm>
            <a:off x="20" y="7449"/>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732168-A5B3-4F17-ABDC-AA4BDA67F175}"/>
              </a:ext>
            </a:extLst>
          </p:cNvPr>
          <p:cNvSpPr>
            <a:spLocks noGrp="1"/>
          </p:cNvSpPr>
          <p:nvPr>
            <p:ph type="ctrTitle"/>
          </p:nvPr>
        </p:nvSpPr>
        <p:spPr>
          <a:xfrm>
            <a:off x="1555592" y="401819"/>
            <a:ext cx="9080816" cy="2887174"/>
          </a:xfrm>
        </p:spPr>
        <p:txBody>
          <a:bodyPr anchor="b">
            <a:normAutofit/>
          </a:bodyPr>
          <a:lstStyle/>
          <a:p>
            <a:pPr>
              <a:lnSpc>
                <a:spcPct val="90000"/>
              </a:lnSpc>
            </a:pPr>
            <a:r>
              <a:rPr lang="en-US" sz="4400" dirty="0"/>
              <a:t>Drug Authentication Using Blockchain</a:t>
            </a:r>
          </a:p>
        </p:txBody>
      </p:sp>
      <p:sp>
        <p:nvSpPr>
          <p:cNvPr id="30" name="Rectangle 2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7">
            <a:extLst>
              <a:ext uri="{FF2B5EF4-FFF2-40B4-BE49-F238E27FC236}">
                <a16:creationId xmlns:a16="http://schemas.microsoft.com/office/drawing/2014/main" id="{9787FCCA-B415-4F2F-BF0F-2B8A0C54B5E5}"/>
              </a:ext>
            </a:extLst>
          </p:cNvPr>
          <p:cNvSpPr>
            <a:spLocks noGrp="1"/>
          </p:cNvSpPr>
          <p:nvPr>
            <p:ph type="subTitle" idx="1"/>
          </p:nvPr>
        </p:nvSpPr>
        <p:spPr>
          <a:xfrm>
            <a:off x="550863" y="3569007"/>
            <a:ext cx="3565525" cy="2523817"/>
          </a:xfrm>
        </p:spPr>
        <p:txBody>
          <a:bodyPr>
            <a:normAutofit/>
          </a:bodyPr>
          <a:lstStyle/>
          <a:p>
            <a:br>
              <a:rPr lang="en-US" sz="2000">
                <a:solidFill>
                  <a:schemeClr val="tx1">
                    <a:alpha val="60000"/>
                  </a:schemeClr>
                </a:solidFill>
              </a:rPr>
            </a:br>
            <a:r>
              <a:rPr lang="en-US" sz="2000">
                <a:solidFill>
                  <a:schemeClr val="tx1">
                    <a:alpha val="60000"/>
                  </a:schemeClr>
                </a:solidFill>
              </a:rPr>
              <a:t>Blockchain the trust solution for the healthcare industry</a:t>
            </a:r>
          </a:p>
          <a:p>
            <a:endParaRPr lang="en-US" sz="2000">
              <a:solidFill>
                <a:schemeClr val="tx1">
                  <a:alpha val="60000"/>
                </a:schemeClr>
              </a:solidFill>
            </a:endParaRPr>
          </a:p>
          <a:p>
            <a:endParaRPr lang="en-US" sz="2000" dirty="0">
              <a:solidFill>
                <a:schemeClr val="tx1">
                  <a:alpha val="60000"/>
                </a:schemeClr>
              </a:solidFill>
            </a:endParaRPr>
          </a:p>
        </p:txBody>
      </p:sp>
    </p:spTree>
    <p:extLst>
      <p:ext uri="{BB962C8B-B14F-4D97-AF65-F5344CB8AC3E}">
        <p14:creationId xmlns:p14="http://schemas.microsoft.com/office/powerpoint/2010/main" val="2401259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ED22F0-646E-4E8B-B9BA-6C01A37DAADC}"/>
              </a:ext>
            </a:extLst>
          </p:cNvPr>
          <p:cNvSpPr>
            <a:spLocks noGrp="1"/>
          </p:cNvSpPr>
          <p:nvPr>
            <p:ph type="title"/>
          </p:nvPr>
        </p:nvSpPr>
        <p:spPr>
          <a:xfrm>
            <a:off x="804672" y="640263"/>
            <a:ext cx="5221266" cy="1344975"/>
          </a:xfrm>
        </p:spPr>
        <p:txBody>
          <a:bodyPr vert="horz" lIns="91440" tIns="45720" rIns="91440" bIns="45720" rtlCol="0" anchor="ctr">
            <a:normAutofit/>
          </a:bodyPr>
          <a:lstStyle/>
          <a:p>
            <a:r>
              <a:rPr lang="en-US" sz="4000"/>
              <a:t>Introduction to Blockchain</a:t>
            </a:r>
          </a:p>
        </p:txBody>
      </p:sp>
      <p:sp>
        <p:nvSpPr>
          <p:cNvPr id="3" name="Content Placeholder 2">
            <a:extLst>
              <a:ext uri="{FF2B5EF4-FFF2-40B4-BE49-F238E27FC236}">
                <a16:creationId xmlns:a16="http://schemas.microsoft.com/office/drawing/2014/main" id="{DB5A2BB3-1833-4501-AF27-4AB594DDC968}"/>
              </a:ext>
            </a:extLst>
          </p:cNvPr>
          <p:cNvSpPr>
            <a:spLocks noGrp="1"/>
          </p:cNvSpPr>
          <p:nvPr>
            <p:ph sz="half" idx="1"/>
          </p:nvPr>
        </p:nvSpPr>
        <p:spPr>
          <a:xfrm>
            <a:off x="804672" y="2121763"/>
            <a:ext cx="5235490" cy="3773010"/>
          </a:xfrm>
        </p:spPr>
        <p:txBody>
          <a:bodyPr vert="horz" lIns="91440" tIns="45720" rIns="91440" bIns="45720" rtlCol="0">
            <a:normAutofit/>
          </a:bodyPr>
          <a:lstStyle/>
          <a:p>
            <a:r>
              <a:rPr lang="en-US" sz="1600" dirty="0"/>
              <a:t>Blockchain technology is a structure that stores transactional records, also known as the block, of the public in several databases, known as the “chain,” in a network connected through peer-to-peer nodes.</a:t>
            </a:r>
          </a:p>
          <a:p>
            <a:endParaRPr lang="en-US" sz="1600" dirty="0"/>
          </a:p>
          <a:p>
            <a:r>
              <a:rPr lang="en-US" sz="1600" dirty="0"/>
              <a:t>Typically, this storage is referred to as a ‘digital ledger.’ Every transaction in this ledger is authorized by the digital signature of the owner, which authenticates the transaction and safeguards it from tampering.</a:t>
            </a:r>
          </a:p>
          <a:p>
            <a:endParaRPr lang="en-US" sz="1600" dirty="0"/>
          </a:p>
          <a:p>
            <a:r>
              <a:rPr lang="en-US" sz="1600" dirty="0"/>
              <a:t>Hence, the information the digital ledger contains is highly secure.</a:t>
            </a:r>
          </a:p>
        </p:txBody>
      </p:sp>
      <p:pic>
        <p:nvPicPr>
          <p:cNvPr id="13" name="Picture 12" descr="Diagram&#10;&#10;Description automatically generated">
            <a:extLst>
              <a:ext uri="{FF2B5EF4-FFF2-40B4-BE49-F238E27FC236}">
                <a16:creationId xmlns:a16="http://schemas.microsoft.com/office/drawing/2014/main" id="{8DCA6AC2-1593-4D15-AFF5-72257B265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1741" y="833422"/>
            <a:ext cx="4684864" cy="2073052"/>
          </a:xfrm>
          <a:prstGeom prst="rect">
            <a:avLst/>
          </a:prstGeom>
        </p:spPr>
      </p:pic>
      <p:pic>
        <p:nvPicPr>
          <p:cNvPr id="7" name="Content Placeholder 6" descr="A picture containing diagram&#10;&#10;Description automatically generated">
            <a:extLst>
              <a:ext uri="{FF2B5EF4-FFF2-40B4-BE49-F238E27FC236}">
                <a16:creationId xmlns:a16="http://schemas.microsoft.com/office/drawing/2014/main" id="{77C62281-97B0-4BBF-901D-9A081506B98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1741" y="3880291"/>
            <a:ext cx="4684864" cy="1904624"/>
          </a:xfrm>
          <a:prstGeom prst="rect">
            <a:avLst/>
          </a:prstGeom>
        </p:spPr>
      </p:pic>
    </p:spTree>
    <p:extLst>
      <p:ext uri="{BB962C8B-B14F-4D97-AF65-F5344CB8AC3E}">
        <p14:creationId xmlns:p14="http://schemas.microsoft.com/office/powerpoint/2010/main" val="84412144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4BDF925-908F-4427-86AF-0FD0D3FC9457}"/>
              </a:ext>
            </a:extLst>
          </p:cNvPr>
          <p:cNvSpPr>
            <a:spLocks noGrp="1"/>
          </p:cNvSpPr>
          <p:nvPr>
            <p:ph type="title"/>
          </p:nvPr>
        </p:nvSpPr>
        <p:spPr>
          <a:xfrm>
            <a:off x="838200" y="557189"/>
            <a:ext cx="3374136" cy="5567891"/>
          </a:xfrm>
        </p:spPr>
        <p:txBody>
          <a:bodyPr>
            <a:normAutofit/>
          </a:bodyPr>
          <a:lstStyle/>
          <a:p>
            <a:pPr fontAlgn="base"/>
            <a:r>
              <a:rPr lang="en-US" sz="5200" b="1"/>
              <a:t>Blockchain Features</a:t>
            </a:r>
          </a:p>
        </p:txBody>
      </p:sp>
      <p:graphicFrame>
        <p:nvGraphicFramePr>
          <p:cNvPr id="8" name="Content Placeholder 5">
            <a:extLst>
              <a:ext uri="{FF2B5EF4-FFF2-40B4-BE49-F238E27FC236}">
                <a16:creationId xmlns:a16="http://schemas.microsoft.com/office/drawing/2014/main" id="{6F288ECD-6CED-411F-89F7-B225EA9EAA2C}"/>
              </a:ext>
            </a:extLst>
          </p:cNvPr>
          <p:cNvGraphicFramePr>
            <a:graphicFrameLocks noGrp="1"/>
          </p:cNvGraphicFramePr>
          <p:nvPr>
            <p:ph idx="1"/>
            <p:extLst>
              <p:ext uri="{D42A27DB-BD31-4B8C-83A1-F6EECF244321}">
                <p14:modId xmlns:p14="http://schemas.microsoft.com/office/powerpoint/2010/main" val="2455681814"/>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488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3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Freeform: Shape 3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0" name="Freeform: Shape 38">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701636-F428-4516-A923-307638991323}"/>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Let’s Focus on medical Sector</a:t>
            </a:r>
          </a:p>
        </p:txBody>
      </p:sp>
      <p:sp>
        <p:nvSpPr>
          <p:cNvPr id="51" name="Rectangle 4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7405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2" name="Title 1">
            <a:extLst>
              <a:ext uri="{FF2B5EF4-FFF2-40B4-BE49-F238E27FC236}">
                <a16:creationId xmlns:a16="http://schemas.microsoft.com/office/drawing/2014/main" id="{048DA894-A2EE-493C-B4EB-B086146FC64F}"/>
              </a:ext>
            </a:extLst>
          </p:cNvPr>
          <p:cNvSpPr>
            <a:spLocks noGrp="1"/>
          </p:cNvSpPr>
          <p:nvPr>
            <p:ph type="title"/>
          </p:nvPr>
        </p:nvSpPr>
        <p:spPr>
          <a:xfrm>
            <a:off x="149630" y="3208713"/>
            <a:ext cx="4339243" cy="695377"/>
          </a:xfrm>
          <a:noFill/>
        </p:spPr>
        <p:txBody>
          <a:bodyPr vert="horz" lIns="91440" tIns="45720" rIns="91440" bIns="45720" rtlCol="0" anchor="b">
            <a:normAutofit/>
          </a:bodyPr>
          <a:lstStyle/>
          <a:p>
            <a:r>
              <a:rPr lang="en-US" sz="4000"/>
              <a:t>System Architecture</a:t>
            </a:r>
            <a:endParaRPr lang="en-US" sz="4000" dirty="0"/>
          </a:p>
        </p:txBody>
      </p:sp>
      <p:pic>
        <p:nvPicPr>
          <p:cNvPr id="13" name="Picture 12" descr="Diagram&#10;&#10;Description automatically generated">
            <a:extLst>
              <a:ext uri="{FF2B5EF4-FFF2-40B4-BE49-F238E27FC236}">
                <a16:creationId xmlns:a16="http://schemas.microsoft.com/office/drawing/2014/main" id="{5451653A-D0CB-4191-BF1D-F09863A6CA35}"/>
              </a:ext>
            </a:extLst>
          </p:cNvPr>
          <p:cNvPicPr/>
          <p:nvPr/>
        </p:nvPicPr>
        <p:blipFill>
          <a:blip r:embed="rId2">
            <a:extLst>
              <a:ext uri="{28A0092B-C50C-407E-A947-70E740481C1C}">
                <a14:useLocalDpi xmlns:a14="http://schemas.microsoft.com/office/drawing/2010/main" val="0"/>
              </a:ext>
            </a:extLst>
          </a:blip>
          <a:stretch>
            <a:fillRect/>
          </a:stretch>
        </p:blipFill>
        <p:spPr>
          <a:xfrm>
            <a:off x="4488872" y="87086"/>
            <a:ext cx="7553497" cy="6770914"/>
          </a:xfrm>
          <a:prstGeom prst="rect">
            <a:avLst/>
          </a:prstGeom>
        </p:spPr>
      </p:pic>
    </p:spTree>
    <p:extLst>
      <p:ext uri="{BB962C8B-B14F-4D97-AF65-F5344CB8AC3E}">
        <p14:creationId xmlns:p14="http://schemas.microsoft.com/office/powerpoint/2010/main" val="361639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28049-87E4-4F4C-90CD-6B01BEA289B0}"/>
              </a:ext>
            </a:extLst>
          </p:cNvPr>
          <p:cNvSpPr>
            <a:spLocks noGrp="1"/>
          </p:cNvSpPr>
          <p:nvPr>
            <p:ph type="title"/>
          </p:nvPr>
        </p:nvSpPr>
        <p:spPr>
          <a:xfrm>
            <a:off x="841247" y="581891"/>
            <a:ext cx="3771009" cy="3740727"/>
          </a:xfrm>
          <a:prstGeom prst="ellipse">
            <a:avLst/>
          </a:prstGeom>
        </p:spPr>
        <p:txBody>
          <a:bodyPr vert="horz" lIns="91440" tIns="45720" rIns="91440" bIns="45720" rtlCol="0" anchor="b">
            <a:normAutofit/>
          </a:bodyPr>
          <a:lstStyle/>
          <a:p>
            <a:r>
              <a:rPr lang="en-US" sz="4000" kern="1200" dirty="0">
                <a:solidFill>
                  <a:schemeClr val="tx1"/>
                </a:solidFill>
                <a:latin typeface="+mj-lt"/>
                <a:ea typeface="+mj-ea"/>
                <a:cs typeface="+mj-cs"/>
              </a:rPr>
              <a:t>Use Case</a:t>
            </a:r>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Diagram</a:t>
            </a:r>
          </a:p>
        </p:txBody>
      </p:sp>
      <p:sp>
        <p:nvSpPr>
          <p:cNvPr id="5" name="Rectangle 1">
            <a:extLst>
              <a:ext uri="{FF2B5EF4-FFF2-40B4-BE49-F238E27FC236}">
                <a16:creationId xmlns:a16="http://schemas.microsoft.com/office/drawing/2014/main" id="{EF4886D9-F826-4F3D-975C-3BB436D64E20}"/>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BB4DB438-A850-4439-8845-A3D76686336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83629" y="228601"/>
            <a:ext cx="6694715" cy="6629400"/>
          </a:xfrm>
          <a:prstGeom prst="rect">
            <a:avLst/>
          </a:prstGeom>
          <a:noFill/>
          <a:ln>
            <a:noFill/>
          </a:ln>
        </p:spPr>
      </p:pic>
    </p:spTree>
    <p:extLst>
      <p:ext uri="{BB962C8B-B14F-4D97-AF65-F5344CB8AC3E}">
        <p14:creationId xmlns:p14="http://schemas.microsoft.com/office/powerpoint/2010/main" val="2778977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0">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ED306AB-6FAA-4FEE-B94A-75ABD491FABA}"/>
              </a:ext>
            </a:extLst>
          </p:cNvPr>
          <p:cNvSpPr>
            <a:spLocks noGrp="1"/>
          </p:cNvSpPr>
          <p:nvPr>
            <p:ph type="title"/>
          </p:nvPr>
        </p:nvSpPr>
        <p:spPr>
          <a:xfrm>
            <a:off x="841248" y="704850"/>
            <a:ext cx="3785616" cy="2978150"/>
          </a:xfrm>
        </p:spPr>
        <p:txBody>
          <a:bodyPr anchor="b">
            <a:normAutofit/>
          </a:bodyPr>
          <a:lstStyle/>
          <a:p>
            <a:r>
              <a:rPr lang="en-US"/>
              <a:t>Functional Requirements</a:t>
            </a:r>
          </a:p>
        </p:txBody>
      </p:sp>
      <p:sp>
        <p:nvSpPr>
          <p:cNvPr id="4" name="Text Placeholder 3">
            <a:extLst>
              <a:ext uri="{FF2B5EF4-FFF2-40B4-BE49-F238E27FC236}">
                <a16:creationId xmlns:a16="http://schemas.microsoft.com/office/drawing/2014/main" id="{4DDF2C43-7716-49E3-9183-AD109EE40308}"/>
              </a:ext>
            </a:extLst>
          </p:cNvPr>
          <p:cNvSpPr>
            <a:spLocks noGrp="1"/>
          </p:cNvSpPr>
          <p:nvPr>
            <p:ph idx="1"/>
          </p:nvPr>
        </p:nvSpPr>
        <p:spPr>
          <a:xfrm>
            <a:off x="6038850" y="923636"/>
            <a:ext cx="5314950" cy="6361084"/>
          </a:xfrm>
        </p:spPr>
        <p:txBody>
          <a:bodyPr anchor="ctr">
            <a:normAutofit/>
          </a:bodyPr>
          <a:lstStyle/>
          <a:p>
            <a:pPr lvl="0"/>
            <a:r>
              <a:rPr lang="en-US" sz="2600" b="1" dirty="0">
                <a:solidFill>
                  <a:schemeClr val="bg1"/>
                </a:solidFill>
              </a:rPr>
              <a:t>Manufacturer:</a:t>
            </a:r>
            <a:endParaRPr lang="en-US" sz="2600" dirty="0">
              <a:solidFill>
                <a:schemeClr val="bg1"/>
              </a:solidFill>
            </a:endParaRPr>
          </a:p>
          <a:p>
            <a:pPr lvl="1"/>
            <a:r>
              <a:rPr lang="en-US" b="1" dirty="0">
                <a:solidFill>
                  <a:schemeClr val="bg1"/>
                </a:solidFill>
              </a:rPr>
              <a:t> Request to join </a:t>
            </a:r>
          </a:p>
          <a:p>
            <a:pPr lvl="1"/>
            <a:r>
              <a:rPr lang="en-US" b="1" dirty="0">
                <a:solidFill>
                  <a:schemeClr val="bg1"/>
                </a:solidFill>
              </a:rPr>
              <a:t> Login/Logout</a:t>
            </a:r>
            <a:endParaRPr lang="en-US" dirty="0">
              <a:solidFill>
                <a:schemeClr val="bg1"/>
              </a:solidFill>
            </a:endParaRPr>
          </a:p>
          <a:p>
            <a:pPr lvl="1"/>
            <a:r>
              <a:rPr lang="en-US" b="1" dirty="0">
                <a:solidFill>
                  <a:schemeClr val="bg1"/>
                </a:solidFill>
              </a:rPr>
              <a:t> Insert Medication</a:t>
            </a:r>
            <a:endParaRPr lang="en-US" dirty="0">
              <a:solidFill>
                <a:schemeClr val="bg1"/>
              </a:solidFill>
            </a:endParaRPr>
          </a:p>
          <a:p>
            <a:pPr marL="742950" lvl="1" indent="-285750"/>
            <a:r>
              <a:rPr lang="en-US" b="1" dirty="0">
                <a:solidFill>
                  <a:schemeClr val="bg1"/>
                </a:solidFill>
              </a:rPr>
              <a:t>Show order and medicine</a:t>
            </a:r>
          </a:p>
          <a:p>
            <a:pPr marL="742950" lvl="1" indent="-285750"/>
            <a:r>
              <a:rPr lang="en-US" b="1" dirty="0">
                <a:solidFill>
                  <a:schemeClr val="bg1"/>
                </a:solidFill>
              </a:rPr>
              <a:t>Confirm Order</a:t>
            </a:r>
          </a:p>
          <a:p>
            <a:pPr marL="457200" lvl="1" indent="0">
              <a:buNone/>
            </a:pPr>
            <a:endParaRPr lang="en-US" b="1" dirty="0">
              <a:solidFill>
                <a:schemeClr val="bg1"/>
              </a:solidFill>
            </a:endParaRPr>
          </a:p>
          <a:p>
            <a:pPr marL="742950" lvl="1" indent="-285750"/>
            <a:endParaRPr lang="en-US" b="1" dirty="0">
              <a:solidFill>
                <a:schemeClr val="bg1"/>
              </a:solidFill>
            </a:endParaRPr>
          </a:p>
          <a:p>
            <a:pPr marL="742950" lvl="1" indent="-285750"/>
            <a:endParaRPr lang="en-US" dirty="0">
              <a:solidFill>
                <a:schemeClr val="bg1"/>
              </a:solidFill>
            </a:endParaRPr>
          </a:p>
        </p:txBody>
      </p:sp>
    </p:spTree>
    <p:extLst>
      <p:ext uri="{BB962C8B-B14F-4D97-AF65-F5344CB8AC3E}">
        <p14:creationId xmlns:p14="http://schemas.microsoft.com/office/powerpoint/2010/main" val="193669098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ED306AB-6FAA-4FEE-B94A-75ABD491FABA}"/>
              </a:ext>
            </a:extLst>
          </p:cNvPr>
          <p:cNvSpPr>
            <a:spLocks noGrp="1"/>
          </p:cNvSpPr>
          <p:nvPr>
            <p:ph type="title"/>
          </p:nvPr>
        </p:nvSpPr>
        <p:spPr>
          <a:xfrm>
            <a:off x="841248" y="704850"/>
            <a:ext cx="3785616" cy="2978150"/>
          </a:xfrm>
        </p:spPr>
        <p:txBody>
          <a:bodyPr anchor="b">
            <a:normAutofit/>
          </a:bodyPr>
          <a:lstStyle/>
          <a:p>
            <a:r>
              <a:rPr lang="en-US"/>
              <a:t>Functional Requirements</a:t>
            </a:r>
          </a:p>
        </p:txBody>
      </p:sp>
      <p:sp>
        <p:nvSpPr>
          <p:cNvPr id="4" name="Text Placeholder 3">
            <a:extLst>
              <a:ext uri="{FF2B5EF4-FFF2-40B4-BE49-F238E27FC236}">
                <a16:creationId xmlns:a16="http://schemas.microsoft.com/office/drawing/2014/main" id="{4DDF2C43-7716-49E3-9183-AD109EE40308}"/>
              </a:ext>
            </a:extLst>
          </p:cNvPr>
          <p:cNvSpPr>
            <a:spLocks noGrp="1"/>
          </p:cNvSpPr>
          <p:nvPr>
            <p:ph idx="1"/>
          </p:nvPr>
        </p:nvSpPr>
        <p:spPr>
          <a:xfrm>
            <a:off x="6035802" y="704850"/>
            <a:ext cx="5314950" cy="6065405"/>
          </a:xfrm>
        </p:spPr>
        <p:txBody>
          <a:bodyPr anchor="ctr">
            <a:noAutofit/>
          </a:bodyPr>
          <a:lstStyle/>
          <a:p>
            <a:pPr marL="0" indent="0">
              <a:buNone/>
            </a:pPr>
            <a:endParaRPr lang="en-US" sz="1100" b="1" dirty="0">
              <a:solidFill>
                <a:schemeClr val="bg1"/>
              </a:solidFill>
            </a:endParaRPr>
          </a:p>
          <a:p>
            <a:pPr lvl="0"/>
            <a:r>
              <a:rPr lang="en-US" sz="2600" b="1" dirty="0">
                <a:solidFill>
                  <a:schemeClr val="bg1"/>
                </a:solidFill>
              </a:rPr>
              <a:t>Pharmacies &amp; gov hospitals</a:t>
            </a:r>
            <a:endParaRPr lang="en-US" sz="2600" dirty="0">
              <a:solidFill>
                <a:schemeClr val="bg1"/>
              </a:solidFill>
            </a:endParaRPr>
          </a:p>
          <a:p>
            <a:pPr lvl="1"/>
            <a:r>
              <a:rPr lang="en-US" b="1" dirty="0">
                <a:solidFill>
                  <a:schemeClr val="bg1"/>
                </a:solidFill>
              </a:rPr>
              <a:t>Request to join</a:t>
            </a:r>
          </a:p>
          <a:p>
            <a:pPr lvl="1"/>
            <a:r>
              <a:rPr lang="en-US" b="1" dirty="0">
                <a:solidFill>
                  <a:schemeClr val="bg1"/>
                </a:solidFill>
              </a:rPr>
              <a:t>Login/Logout</a:t>
            </a:r>
          </a:p>
          <a:p>
            <a:pPr lvl="1"/>
            <a:r>
              <a:rPr lang="en-US" b="1" dirty="0">
                <a:solidFill>
                  <a:schemeClr val="bg1"/>
                </a:solidFill>
              </a:rPr>
              <a:t>Send Order</a:t>
            </a:r>
          </a:p>
          <a:p>
            <a:pPr lvl="1"/>
            <a:r>
              <a:rPr lang="en-US" b="1" dirty="0">
                <a:solidFill>
                  <a:schemeClr val="bg1"/>
                </a:solidFill>
              </a:rPr>
              <a:t>Show medicine</a:t>
            </a:r>
          </a:p>
          <a:p>
            <a:pPr lvl="1"/>
            <a:r>
              <a:rPr lang="en-US" b="1" dirty="0">
                <a:solidFill>
                  <a:schemeClr val="bg1"/>
                </a:solidFill>
              </a:rPr>
              <a:t>Detect medicine</a:t>
            </a:r>
            <a:endParaRPr lang="en-US" dirty="0">
              <a:solidFill>
                <a:schemeClr val="bg1"/>
              </a:solidFill>
            </a:endParaRPr>
          </a:p>
          <a:p>
            <a:pPr lvl="1"/>
            <a:endParaRPr lang="en-US" sz="1100" dirty="0">
              <a:solidFill>
                <a:schemeClr val="bg1"/>
              </a:solidFill>
            </a:endParaRPr>
          </a:p>
          <a:p>
            <a:endParaRPr lang="en-US" sz="1100" dirty="0">
              <a:solidFill>
                <a:schemeClr val="bg1"/>
              </a:solidFill>
            </a:endParaRPr>
          </a:p>
          <a:p>
            <a:endParaRPr lang="en-US" sz="1100" dirty="0">
              <a:solidFill>
                <a:schemeClr val="bg1"/>
              </a:solidFill>
            </a:endParaRPr>
          </a:p>
        </p:txBody>
      </p:sp>
    </p:spTree>
    <p:extLst>
      <p:ext uri="{BB962C8B-B14F-4D97-AF65-F5344CB8AC3E}">
        <p14:creationId xmlns:p14="http://schemas.microsoft.com/office/powerpoint/2010/main" val="20681840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ED306AB-6FAA-4FEE-B94A-75ABD491FABA}"/>
              </a:ext>
            </a:extLst>
          </p:cNvPr>
          <p:cNvSpPr>
            <a:spLocks noGrp="1"/>
          </p:cNvSpPr>
          <p:nvPr>
            <p:ph type="title"/>
          </p:nvPr>
        </p:nvSpPr>
        <p:spPr>
          <a:xfrm>
            <a:off x="841248" y="704850"/>
            <a:ext cx="3785616" cy="2978150"/>
          </a:xfrm>
        </p:spPr>
        <p:txBody>
          <a:bodyPr anchor="b">
            <a:normAutofit/>
          </a:bodyPr>
          <a:lstStyle/>
          <a:p>
            <a:r>
              <a:rPr lang="en-US"/>
              <a:t>Functional Requirements</a:t>
            </a:r>
          </a:p>
        </p:txBody>
      </p:sp>
      <p:sp>
        <p:nvSpPr>
          <p:cNvPr id="4" name="Text Placeholder 3">
            <a:extLst>
              <a:ext uri="{FF2B5EF4-FFF2-40B4-BE49-F238E27FC236}">
                <a16:creationId xmlns:a16="http://schemas.microsoft.com/office/drawing/2014/main" id="{4DDF2C43-7716-49E3-9183-AD109EE40308}"/>
              </a:ext>
            </a:extLst>
          </p:cNvPr>
          <p:cNvSpPr>
            <a:spLocks noGrp="1"/>
          </p:cNvSpPr>
          <p:nvPr>
            <p:ph idx="1"/>
          </p:nvPr>
        </p:nvSpPr>
        <p:spPr>
          <a:xfrm>
            <a:off x="6038850" y="489527"/>
            <a:ext cx="5314950" cy="6022109"/>
          </a:xfrm>
        </p:spPr>
        <p:txBody>
          <a:bodyPr anchor="ctr">
            <a:normAutofit/>
          </a:bodyPr>
          <a:lstStyle/>
          <a:p>
            <a:pPr lvl="0"/>
            <a:r>
              <a:rPr lang="en-US" sz="2600" b="1" dirty="0">
                <a:solidFill>
                  <a:schemeClr val="bg1"/>
                </a:solidFill>
              </a:rPr>
              <a:t>User</a:t>
            </a:r>
            <a:r>
              <a:rPr lang="en-US" sz="2100" b="1" dirty="0">
                <a:solidFill>
                  <a:schemeClr val="bg1"/>
                </a:solidFill>
              </a:rPr>
              <a:t>:</a:t>
            </a:r>
            <a:endParaRPr lang="en-US" sz="2100" dirty="0">
              <a:solidFill>
                <a:schemeClr val="bg1"/>
              </a:solidFill>
            </a:endParaRPr>
          </a:p>
          <a:p>
            <a:pPr lvl="1"/>
            <a:r>
              <a:rPr lang="en-US" b="1" dirty="0">
                <a:solidFill>
                  <a:schemeClr val="bg1"/>
                </a:solidFill>
              </a:rPr>
              <a:t>Detect medicine:</a:t>
            </a:r>
            <a:endParaRPr lang="en-US" dirty="0">
              <a:solidFill>
                <a:schemeClr val="bg1"/>
              </a:solidFill>
            </a:endParaRPr>
          </a:p>
          <a:p>
            <a:pPr lvl="2"/>
            <a:endParaRPr lang="en-US" sz="2100" dirty="0">
              <a:solidFill>
                <a:schemeClr val="bg1"/>
              </a:solidFill>
            </a:endParaRPr>
          </a:p>
          <a:p>
            <a:endParaRPr lang="en-US" sz="2100" dirty="0">
              <a:solidFill>
                <a:schemeClr val="bg1"/>
              </a:solidFill>
            </a:endParaRPr>
          </a:p>
          <a:p>
            <a:endParaRPr lang="en-US" sz="2100" dirty="0">
              <a:solidFill>
                <a:schemeClr val="bg1"/>
              </a:solidFill>
            </a:endParaRPr>
          </a:p>
        </p:txBody>
      </p:sp>
    </p:spTree>
    <p:extLst>
      <p:ext uri="{BB962C8B-B14F-4D97-AF65-F5344CB8AC3E}">
        <p14:creationId xmlns:p14="http://schemas.microsoft.com/office/powerpoint/2010/main" val="41864541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696EBF-53DC-473D-9B0B-D4217A97C3A9}"/>
              </a:ext>
            </a:extLst>
          </p:cNvPr>
          <p:cNvSpPr>
            <a:spLocks noGrp="1"/>
          </p:cNvSpPr>
          <p:nvPr>
            <p:ph type="title"/>
          </p:nvPr>
        </p:nvSpPr>
        <p:spPr>
          <a:xfrm>
            <a:off x="2019300" y="538956"/>
            <a:ext cx="8985250" cy="1118394"/>
          </a:xfrm>
        </p:spPr>
        <p:txBody>
          <a:bodyPr anchor="t">
            <a:normAutofit/>
          </a:bodyPr>
          <a:lstStyle/>
          <a:p>
            <a:r>
              <a:rPr lang="en-US" sz="4000"/>
              <a:t>Techniques</a:t>
            </a:r>
          </a:p>
        </p:txBody>
      </p:sp>
      <p:pic>
        <p:nvPicPr>
          <p:cNvPr id="28" name="Graphic 27" descr="Monitor">
            <a:extLst>
              <a:ext uri="{FF2B5EF4-FFF2-40B4-BE49-F238E27FC236}">
                <a16:creationId xmlns:a16="http://schemas.microsoft.com/office/drawing/2014/main" id="{50506505-FFB8-4723-9541-F7D8E1FDB0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E2D0E594-1B58-44C4-8D7C-823CB03567BB}"/>
              </a:ext>
            </a:extLst>
          </p:cNvPr>
          <p:cNvSpPr>
            <a:spLocks noGrp="1"/>
          </p:cNvSpPr>
          <p:nvPr>
            <p:ph idx="1"/>
          </p:nvPr>
        </p:nvSpPr>
        <p:spPr>
          <a:xfrm>
            <a:off x="1009650" y="1847849"/>
            <a:ext cx="9994900" cy="4254501"/>
          </a:xfrm>
        </p:spPr>
        <p:txBody>
          <a:bodyPr>
            <a:normAutofit/>
          </a:bodyPr>
          <a:lstStyle/>
          <a:p>
            <a:r>
              <a:rPr lang="en-US" sz="2000" b="1" dirty="0"/>
              <a:t>Technology</a:t>
            </a:r>
          </a:p>
          <a:p>
            <a:pPr lvl="1"/>
            <a:r>
              <a:rPr lang="en-US" sz="2000" dirty="0"/>
              <a:t>Ethereum</a:t>
            </a:r>
          </a:p>
          <a:p>
            <a:pPr lvl="1"/>
            <a:r>
              <a:rPr lang="en-US" sz="2000" dirty="0"/>
              <a:t>HTML &amp; CSS</a:t>
            </a:r>
          </a:p>
          <a:p>
            <a:pPr lvl="1"/>
            <a:r>
              <a:rPr lang="en-US" sz="2000" dirty="0"/>
              <a:t>React.js</a:t>
            </a:r>
          </a:p>
          <a:p>
            <a:pPr lvl="1"/>
            <a:r>
              <a:rPr lang="en-US" sz="2000" dirty="0"/>
              <a:t>Web3.js</a:t>
            </a:r>
          </a:p>
        </p:txBody>
      </p:sp>
    </p:spTree>
    <p:extLst>
      <p:ext uri="{BB962C8B-B14F-4D97-AF65-F5344CB8AC3E}">
        <p14:creationId xmlns:p14="http://schemas.microsoft.com/office/powerpoint/2010/main" val="1521709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BDE0C-DDB9-408C-A7A7-504B7BA69D90}"/>
              </a:ext>
            </a:extLst>
          </p:cNvPr>
          <p:cNvSpPr>
            <a:spLocks noGrp="1"/>
          </p:cNvSpPr>
          <p:nvPr>
            <p:ph type="title"/>
          </p:nvPr>
        </p:nvSpPr>
        <p:spPr>
          <a:xfrm>
            <a:off x="841248" y="548640"/>
            <a:ext cx="3600860" cy="5431536"/>
          </a:xfrm>
        </p:spPr>
        <p:txBody>
          <a:bodyPr vert="horz" lIns="0" tIns="0" rIns="0" bIns="0" rtlCol="0" anchorCtr="0">
            <a:normAutofit/>
          </a:bodyPr>
          <a:lstStyle/>
          <a:p>
            <a:r>
              <a:rPr lang="en-US" sz="5400" b="1" dirty="0"/>
              <a:t>Ethereum</a:t>
            </a:r>
          </a:p>
        </p:txBody>
      </p:sp>
      <p:sp>
        <p:nvSpPr>
          <p:cNvPr id="1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CA02FC9C-333A-4629-860E-393CD0B81501}"/>
              </a:ext>
            </a:extLst>
          </p:cNvPr>
          <p:cNvSpPr>
            <a:spLocks noGrp="1"/>
          </p:cNvSpPr>
          <p:nvPr>
            <p:ph idx="1"/>
          </p:nvPr>
        </p:nvSpPr>
        <p:spPr>
          <a:xfrm>
            <a:off x="5126418" y="552091"/>
            <a:ext cx="6224335" cy="5431536"/>
          </a:xfrm>
        </p:spPr>
        <p:txBody>
          <a:bodyPr anchor="ctr">
            <a:normAutofit/>
          </a:bodyPr>
          <a:lstStyle/>
          <a:p>
            <a:r>
              <a:rPr lang="en-US" sz="2200" b="0" i="0">
                <a:effectLst/>
                <a:latin typeface="charter"/>
              </a:rPr>
              <a:t>Ethereum is an open blockchain platform that lets anyone build and use decentralized applications that run on blockchain technology.</a:t>
            </a:r>
          </a:p>
          <a:p>
            <a:endParaRPr lang="en-US" sz="2200"/>
          </a:p>
        </p:txBody>
      </p:sp>
    </p:spTree>
    <p:extLst>
      <p:ext uri="{BB962C8B-B14F-4D97-AF65-F5344CB8AC3E}">
        <p14:creationId xmlns:p14="http://schemas.microsoft.com/office/powerpoint/2010/main" val="192343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02E8CCFE-3B60-4A1B-AA6D-B307265F4528}"/>
              </a:ext>
            </a:extLst>
          </p:cNvPr>
          <p:cNvPicPr/>
          <p:nvPr/>
        </p:nvPicPr>
        <p:blipFill>
          <a:blip r:embed="rId2">
            <a:extLst>
              <a:ext uri="{28A0092B-C50C-407E-A947-70E740481C1C}">
                <a14:useLocalDpi xmlns:a14="http://schemas.microsoft.com/office/drawing/2010/main" val="0"/>
              </a:ext>
            </a:extLst>
          </a:blip>
          <a:stretch>
            <a:fillRect/>
          </a:stretch>
        </p:blipFill>
        <p:spPr>
          <a:xfrm>
            <a:off x="480060" y="1846828"/>
            <a:ext cx="3425957" cy="3163862"/>
          </a:xfrm>
          <a:prstGeom prst="rect">
            <a:avLst/>
          </a:prstGeom>
        </p:spPr>
      </p:pic>
      <p:sp>
        <p:nvSpPr>
          <p:cNvPr id="19" name="TextBox 18">
            <a:extLst>
              <a:ext uri="{FF2B5EF4-FFF2-40B4-BE49-F238E27FC236}">
                <a16:creationId xmlns:a16="http://schemas.microsoft.com/office/drawing/2014/main" id="{35544ED1-FA4C-4472-8625-77B0CF427755}"/>
              </a:ext>
            </a:extLst>
          </p:cNvPr>
          <p:cNvSpPr txBox="1"/>
          <p:nvPr/>
        </p:nvSpPr>
        <p:spPr>
          <a:xfrm>
            <a:off x="4387515" y="664029"/>
            <a:ext cx="7161017" cy="5512933"/>
          </a:xfrm>
          <a:prstGeom prst="rect">
            <a:avLst/>
          </a:prstGeom>
        </p:spPr>
        <p:txBody>
          <a:bodyPr vert="horz" lIns="91440" tIns="45720" rIns="91440" bIns="45720" rtlCol="0">
            <a:noAutofit/>
          </a:bodyPr>
          <a:lstStyle/>
          <a:p>
            <a:pPr marR="0" algn="ctr">
              <a:lnSpc>
                <a:spcPct val="90000"/>
              </a:lnSpc>
              <a:spcBef>
                <a:spcPts val="0"/>
              </a:spcBef>
              <a:spcAft>
                <a:spcPts val="600"/>
              </a:spcAft>
            </a:pPr>
            <a:r>
              <a:rPr lang="en-US" sz="2000" dirty="0">
                <a:effectLst/>
              </a:rPr>
              <a:t>Abdulrhman El Sayed Saeed [ Information Systems]</a:t>
            </a:r>
          </a:p>
          <a:p>
            <a:pPr marR="0" algn="ctr">
              <a:lnSpc>
                <a:spcPct val="90000"/>
              </a:lnSpc>
              <a:spcBef>
                <a:spcPts val="0"/>
              </a:spcBef>
              <a:spcAft>
                <a:spcPts val="600"/>
              </a:spcAft>
            </a:pPr>
            <a:r>
              <a:rPr lang="en-US" sz="2000" dirty="0" err="1">
                <a:effectLst/>
              </a:rPr>
              <a:t>Kareema</a:t>
            </a:r>
            <a:r>
              <a:rPr lang="en-US" sz="2000" dirty="0">
                <a:effectLst/>
              </a:rPr>
              <a:t> Magdy </a:t>
            </a:r>
            <a:r>
              <a:rPr lang="en-US" sz="2000" dirty="0" err="1">
                <a:effectLst/>
              </a:rPr>
              <a:t>Awad</a:t>
            </a:r>
            <a:r>
              <a:rPr lang="en-US" sz="2000" dirty="0">
                <a:effectLst/>
              </a:rPr>
              <a:t> [Information Systems]</a:t>
            </a:r>
          </a:p>
          <a:p>
            <a:pPr marR="0" algn="ctr">
              <a:lnSpc>
                <a:spcPct val="90000"/>
              </a:lnSpc>
              <a:spcBef>
                <a:spcPts val="0"/>
              </a:spcBef>
              <a:spcAft>
                <a:spcPts val="600"/>
              </a:spcAft>
            </a:pPr>
            <a:r>
              <a:rPr lang="en-US" sz="2000" dirty="0" err="1">
                <a:effectLst/>
              </a:rPr>
              <a:t>MennaT'allah</a:t>
            </a:r>
            <a:r>
              <a:rPr lang="en-US" sz="2000" dirty="0">
                <a:effectLst/>
              </a:rPr>
              <a:t> </a:t>
            </a:r>
            <a:r>
              <a:rPr lang="en-US" sz="2000" dirty="0" err="1">
                <a:effectLst/>
              </a:rPr>
              <a:t>Abdel_fattah</a:t>
            </a:r>
            <a:r>
              <a:rPr lang="en-US" sz="2000" dirty="0">
                <a:effectLst/>
              </a:rPr>
              <a:t> Mohammed [Information Systems]</a:t>
            </a:r>
          </a:p>
          <a:p>
            <a:pPr marR="0" algn="ctr">
              <a:lnSpc>
                <a:spcPct val="90000"/>
              </a:lnSpc>
              <a:spcBef>
                <a:spcPts val="0"/>
              </a:spcBef>
              <a:spcAft>
                <a:spcPts val="600"/>
              </a:spcAft>
            </a:pPr>
            <a:r>
              <a:rPr lang="en-US" sz="2000" dirty="0" err="1">
                <a:effectLst/>
              </a:rPr>
              <a:t>Ramy</a:t>
            </a:r>
            <a:r>
              <a:rPr lang="en-US" sz="2000" dirty="0">
                <a:effectLst/>
              </a:rPr>
              <a:t> </a:t>
            </a:r>
            <a:r>
              <a:rPr lang="en-US" sz="2000" dirty="0" err="1">
                <a:effectLst/>
              </a:rPr>
              <a:t>Makram</a:t>
            </a:r>
            <a:r>
              <a:rPr lang="en-US" sz="2000" dirty="0">
                <a:effectLst/>
              </a:rPr>
              <a:t> </a:t>
            </a:r>
            <a:r>
              <a:rPr lang="en-US" sz="2000" dirty="0" err="1">
                <a:effectLst/>
              </a:rPr>
              <a:t>Eyd</a:t>
            </a:r>
            <a:r>
              <a:rPr lang="en-US" sz="2000" dirty="0">
                <a:effectLst/>
              </a:rPr>
              <a:t> [Information Systems]</a:t>
            </a:r>
          </a:p>
          <a:p>
            <a:pPr marR="0" algn="ctr">
              <a:lnSpc>
                <a:spcPct val="90000"/>
              </a:lnSpc>
              <a:spcBef>
                <a:spcPts val="0"/>
              </a:spcBef>
              <a:spcAft>
                <a:spcPts val="600"/>
              </a:spcAft>
            </a:pPr>
            <a:r>
              <a:rPr lang="en-US" sz="2000" dirty="0" err="1">
                <a:effectLst/>
              </a:rPr>
              <a:t>Reham</a:t>
            </a:r>
            <a:r>
              <a:rPr lang="en-US" sz="2000" dirty="0">
                <a:effectLst/>
              </a:rPr>
              <a:t> </a:t>
            </a:r>
            <a:r>
              <a:rPr lang="en-US" sz="2000" dirty="0" err="1">
                <a:effectLst/>
              </a:rPr>
              <a:t>Raafat</a:t>
            </a:r>
            <a:r>
              <a:rPr lang="en-US" sz="2000" dirty="0">
                <a:effectLst/>
              </a:rPr>
              <a:t> </a:t>
            </a:r>
            <a:r>
              <a:rPr lang="en-US" sz="2000" dirty="0" err="1">
                <a:effectLst/>
              </a:rPr>
              <a:t>Shokry</a:t>
            </a:r>
            <a:r>
              <a:rPr lang="en-US" sz="2000" dirty="0">
                <a:effectLst/>
              </a:rPr>
              <a:t> [Information Systems]</a:t>
            </a:r>
            <a:endParaRPr lang="ar-EG" sz="2000" dirty="0">
              <a:effectLst/>
            </a:endParaRPr>
          </a:p>
          <a:p>
            <a:pPr marR="0" algn="ctr">
              <a:lnSpc>
                <a:spcPct val="90000"/>
              </a:lnSpc>
              <a:spcBef>
                <a:spcPts val="0"/>
              </a:spcBef>
              <a:spcAft>
                <a:spcPts val="600"/>
              </a:spcAft>
            </a:pPr>
            <a:endParaRPr lang="ar-EG" sz="2000" dirty="0"/>
          </a:p>
          <a:p>
            <a:pPr marR="0" algn="ctr">
              <a:lnSpc>
                <a:spcPct val="90000"/>
              </a:lnSpc>
              <a:spcBef>
                <a:spcPts val="0"/>
              </a:spcBef>
              <a:spcAft>
                <a:spcPts val="600"/>
              </a:spcAft>
            </a:pPr>
            <a:endParaRPr lang="en-US" sz="2000" dirty="0">
              <a:effectLst/>
            </a:endParaRPr>
          </a:p>
          <a:p>
            <a:pPr marR="0" algn="ctr">
              <a:lnSpc>
                <a:spcPct val="90000"/>
              </a:lnSpc>
              <a:spcBef>
                <a:spcPts val="0"/>
              </a:spcBef>
              <a:spcAft>
                <a:spcPts val="600"/>
              </a:spcAft>
            </a:pPr>
            <a:r>
              <a:rPr lang="en-US" sz="2000" dirty="0">
                <a:effectLst/>
              </a:rPr>
              <a:t>Under Supervision of</a:t>
            </a:r>
          </a:p>
          <a:p>
            <a:pPr marR="0" algn="ctr">
              <a:lnSpc>
                <a:spcPct val="90000"/>
              </a:lnSpc>
              <a:spcBef>
                <a:spcPts val="0"/>
              </a:spcBef>
              <a:spcAft>
                <a:spcPts val="600"/>
              </a:spcAft>
            </a:pPr>
            <a:r>
              <a:rPr lang="en-US" sz="2000" b="1" dirty="0">
                <a:effectLst/>
              </a:rPr>
              <a:t>Dr. Tamer Mostafa </a:t>
            </a:r>
            <a:endParaRPr lang="en-US" sz="2000" dirty="0">
              <a:effectLst/>
            </a:endParaRPr>
          </a:p>
          <a:p>
            <a:pPr marR="0" algn="ctr">
              <a:lnSpc>
                <a:spcPct val="90000"/>
              </a:lnSpc>
              <a:spcBef>
                <a:spcPts val="0"/>
              </a:spcBef>
              <a:spcAft>
                <a:spcPts val="600"/>
              </a:spcAft>
            </a:pPr>
            <a:r>
              <a:rPr lang="en-US" sz="2000" dirty="0">
                <a:effectLst/>
              </a:rPr>
              <a:t>Information Systems Department </a:t>
            </a:r>
          </a:p>
          <a:p>
            <a:pPr marR="0" algn="ctr">
              <a:lnSpc>
                <a:spcPct val="90000"/>
              </a:lnSpc>
              <a:spcBef>
                <a:spcPts val="0"/>
              </a:spcBef>
              <a:spcAft>
                <a:spcPts val="600"/>
              </a:spcAft>
            </a:pPr>
            <a:r>
              <a:rPr lang="en-US" sz="2000" dirty="0">
                <a:effectLst/>
              </a:rPr>
              <a:t>Faculty of Computer &amp; Information Sciences </a:t>
            </a:r>
          </a:p>
          <a:p>
            <a:pPr marR="0" algn="ctr">
              <a:lnSpc>
                <a:spcPct val="90000"/>
              </a:lnSpc>
              <a:spcBef>
                <a:spcPts val="0"/>
              </a:spcBef>
              <a:spcAft>
                <a:spcPts val="600"/>
              </a:spcAft>
            </a:pPr>
            <a:r>
              <a:rPr lang="en-US" sz="2000" dirty="0">
                <a:effectLst/>
              </a:rPr>
              <a:t>Ain Shams University</a:t>
            </a:r>
          </a:p>
          <a:p>
            <a:pPr marR="0" algn="ctr">
              <a:lnSpc>
                <a:spcPct val="90000"/>
              </a:lnSpc>
              <a:spcBef>
                <a:spcPts val="0"/>
              </a:spcBef>
              <a:spcAft>
                <a:spcPts val="600"/>
              </a:spcAft>
            </a:pPr>
            <a:r>
              <a:rPr lang="en-US" sz="2000" dirty="0">
                <a:effectLst/>
              </a:rPr>
              <a:t> </a:t>
            </a:r>
          </a:p>
          <a:p>
            <a:pPr marR="0" algn="ctr">
              <a:lnSpc>
                <a:spcPct val="90000"/>
              </a:lnSpc>
              <a:spcBef>
                <a:spcPts val="0"/>
              </a:spcBef>
              <a:spcAft>
                <a:spcPts val="600"/>
              </a:spcAft>
            </a:pPr>
            <a:r>
              <a:rPr lang="en-US" sz="2000" b="1" dirty="0">
                <a:effectLst/>
              </a:rPr>
              <a:t>TA. Eman </a:t>
            </a:r>
            <a:r>
              <a:rPr lang="en-US" sz="2000" b="1" dirty="0" err="1">
                <a:effectLst/>
              </a:rPr>
              <a:t>Bahgat</a:t>
            </a:r>
            <a:endParaRPr lang="en-US" sz="2000" dirty="0">
              <a:effectLst/>
            </a:endParaRPr>
          </a:p>
          <a:p>
            <a:pPr marR="0" algn="ctr">
              <a:lnSpc>
                <a:spcPct val="90000"/>
              </a:lnSpc>
              <a:spcBef>
                <a:spcPts val="0"/>
              </a:spcBef>
              <a:spcAft>
                <a:spcPts val="600"/>
              </a:spcAft>
            </a:pPr>
            <a:r>
              <a:rPr lang="en-US" sz="2000" dirty="0">
                <a:effectLst/>
              </a:rPr>
              <a:t>Information Systems Department </a:t>
            </a:r>
          </a:p>
          <a:p>
            <a:pPr marR="0" algn="ctr">
              <a:lnSpc>
                <a:spcPct val="90000"/>
              </a:lnSpc>
              <a:spcBef>
                <a:spcPts val="0"/>
              </a:spcBef>
              <a:spcAft>
                <a:spcPts val="600"/>
              </a:spcAft>
            </a:pPr>
            <a:r>
              <a:rPr lang="en-US" sz="2000" dirty="0">
                <a:effectLst/>
              </a:rPr>
              <a:t>Faculty of Computer &amp; Information Sciences </a:t>
            </a:r>
          </a:p>
          <a:p>
            <a:pPr algn="ctr">
              <a:lnSpc>
                <a:spcPct val="90000"/>
              </a:lnSpc>
            </a:pPr>
            <a:r>
              <a:rPr lang="en-US" sz="2000" dirty="0">
                <a:effectLst/>
              </a:rPr>
              <a:t>Ain Shams University</a:t>
            </a:r>
          </a:p>
        </p:txBody>
      </p:sp>
    </p:spTree>
    <p:extLst>
      <p:ext uri="{BB962C8B-B14F-4D97-AF65-F5344CB8AC3E}">
        <p14:creationId xmlns:p14="http://schemas.microsoft.com/office/powerpoint/2010/main" val="139001598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3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BDE0C-DDB9-408C-A7A7-504B7BA69D90}"/>
              </a:ext>
            </a:extLst>
          </p:cNvPr>
          <p:cNvSpPr>
            <a:spLocks noGrp="1"/>
          </p:cNvSpPr>
          <p:nvPr>
            <p:ph type="title"/>
          </p:nvPr>
        </p:nvSpPr>
        <p:spPr>
          <a:xfrm>
            <a:off x="841248" y="548640"/>
            <a:ext cx="3600860" cy="5431536"/>
          </a:xfrm>
        </p:spPr>
        <p:txBody>
          <a:bodyPr vert="horz" lIns="0" tIns="0" rIns="0" bIns="0" rtlCol="0" anchorCtr="0">
            <a:normAutofit/>
          </a:bodyPr>
          <a:lstStyle/>
          <a:p>
            <a:r>
              <a:rPr lang="en-US" sz="5400" b="1" i="0" dirty="0">
                <a:effectLst/>
                <a:latin typeface="charter"/>
              </a:rPr>
              <a:t>Smart contracts</a:t>
            </a:r>
            <a:br>
              <a:rPr lang="en-US" sz="5400" b="0" i="0" dirty="0">
                <a:effectLst/>
                <a:latin typeface="charter"/>
              </a:rPr>
            </a:br>
            <a:endParaRPr lang="en-US" sz="5400" b="0" i="0" dirty="0">
              <a:effectLst/>
              <a:latin typeface="charter"/>
            </a:endParaRPr>
          </a:p>
        </p:txBody>
      </p:sp>
      <p:sp>
        <p:nvSpPr>
          <p:cNvPr id="4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CA02FC9C-333A-4629-860E-393CD0B81501}"/>
              </a:ext>
            </a:extLst>
          </p:cNvPr>
          <p:cNvSpPr>
            <a:spLocks noGrp="1"/>
          </p:cNvSpPr>
          <p:nvPr>
            <p:ph idx="1"/>
          </p:nvPr>
        </p:nvSpPr>
        <p:spPr>
          <a:xfrm>
            <a:off x="5126418" y="552091"/>
            <a:ext cx="6224335" cy="5431536"/>
          </a:xfrm>
        </p:spPr>
        <p:txBody>
          <a:bodyPr anchor="ctr">
            <a:normAutofit/>
          </a:bodyPr>
          <a:lstStyle/>
          <a:p>
            <a:r>
              <a:rPr lang="en-US" sz="2200" b="0" i="0">
                <a:effectLst/>
                <a:latin typeface="charter"/>
              </a:rPr>
              <a:t>A contract in the sense of Solidity is a collection of code (its functions) and data (its state) that resides at a specific address on the Ethereum blockchain.</a:t>
            </a:r>
          </a:p>
        </p:txBody>
      </p:sp>
    </p:spTree>
    <p:extLst>
      <p:ext uri="{BB962C8B-B14F-4D97-AF65-F5344CB8AC3E}">
        <p14:creationId xmlns:p14="http://schemas.microsoft.com/office/powerpoint/2010/main" val="4021652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BDE0C-DDB9-408C-A7A7-504B7BA69D90}"/>
              </a:ext>
            </a:extLst>
          </p:cNvPr>
          <p:cNvSpPr>
            <a:spLocks noGrp="1"/>
          </p:cNvSpPr>
          <p:nvPr>
            <p:ph type="title"/>
          </p:nvPr>
        </p:nvSpPr>
        <p:spPr>
          <a:xfrm>
            <a:off x="841248" y="548640"/>
            <a:ext cx="3600860" cy="5431536"/>
          </a:xfrm>
        </p:spPr>
        <p:txBody>
          <a:bodyPr vert="horz" lIns="0" tIns="0" rIns="0" bIns="0" rtlCol="0" anchorCtr="0">
            <a:normAutofit/>
          </a:bodyPr>
          <a:lstStyle/>
          <a:p>
            <a:r>
              <a:rPr lang="en-US" sz="5400" b="1" i="0" dirty="0">
                <a:effectLst/>
                <a:latin typeface="charter"/>
              </a:rPr>
              <a:t>solidity</a:t>
            </a:r>
            <a:endParaRPr lang="en-US" sz="5400" b="0" i="0" dirty="0">
              <a:effectLst/>
              <a:latin typeface="charter"/>
            </a:endParaRPr>
          </a:p>
        </p:txBody>
      </p:sp>
      <p:sp>
        <p:nvSpPr>
          <p:cNvPr id="1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CA02FC9C-333A-4629-860E-393CD0B81501}"/>
              </a:ext>
            </a:extLst>
          </p:cNvPr>
          <p:cNvSpPr>
            <a:spLocks noGrp="1"/>
          </p:cNvSpPr>
          <p:nvPr>
            <p:ph idx="1"/>
          </p:nvPr>
        </p:nvSpPr>
        <p:spPr>
          <a:xfrm>
            <a:off x="5126418" y="552091"/>
            <a:ext cx="6224335" cy="5431536"/>
          </a:xfrm>
        </p:spPr>
        <p:txBody>
          <a:bodyPr anchor="ctr">
            <a:normAutofit/>
          </a:bodyPr>
          <a:lstStyle/>
          <a:p>
            <a:r>
              <a:rPr lang="en-US" sz="2200" b="0" i="0">
                <a:effectLst/>
                <a:latin typeface="charter"/>
              </a:rPr>
              <a:t>Solidity is a contract-oriented programming language for writing smart contracts.</a:t>
            </a:r>
            <a:endParaRPr lang="en-US" sz="2200" dirty="0"/>
          </a:p>
        </p:txBody>
      </p:sp>
    </p:spTree>
    <p:extLst>
      <p:ext uri="{BB962C8B-B14F-4D97-AF65-F5344CB8AC3E}">
        <p14:creationId xmlns:p14="http://schemas.microsoft.com/office/powerpoint/2010/main" val="243735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BDE0C-DDB9-408C-A7A7-504B7BA69D90}"/>
              </a:ext>
            </a:extLst>
          </p:cNvPr>
          <p:cNvSpPr>
            <a:spLocks noGrp="1"/>
          </p:cNvSpPr>
          <p:nvPr>
            <p:ph type="title"/>
          </p:nvPr>
        </p:nvSpPr>
        <p:spPr>
          <a:xfrm>
            <a:off x="841248" y="548640"/>
            <a:ext cx="3600860" cy="5431536"/>
          </a:xfrm>
        </p:spPr>
        <p:txBody>
          <a:bodyPr vert="horz" lIns="0" tIns="0" rIns="0" bIns="0" rtlCol="0" anchorCtr="0">
            <a:normAutofit/>
          </a:bodyPr>
          <a:lstStyle/>
          <a:p>
            <a:r>
              <a:rPr lang="en-US" sz="5400" b="1" i="0">
                <a:effectLst/>
                <a:latin typeface="charter"/>
              </a:rPr>
              <a:t>web3.js</a:t>
            </a:r>
            <a:endParaRPr lang="en-US" sz="5400" b="0" i="0" dirty="0">
              <a:effectLst/>
              <a:latin typeface="charter"/>
            </a:endParaRPr>
          </a:p>
        </p:txBody>
      </p:sp>
      <p:sp>
        <p:nvSpPr>
          <p:cNvPr id="1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CA02FC9C-333A-4629-860E-393CD0B81501}"/>
              </a:ext>
            </a:extLst>
          </p:cNvPr>
          <p:cNvSpPr>
            <a:spLocks noGrp="1"/>
          </p:cNvSpPr>
          <p:nvPr>
            <p:ph idx="1"/>
          </p:nvPr>
        </p:nvSpPr>
        <p:spPr>
          <a:xfrm>
            <a:off x="5126418" y="552091"/>
            <a:ext cx="6224335" cy="5431536"/>
          </a:xfrm>
        </p:spPr>
        <p:txBody>
          <a:bodyPr anchor="ctr">
            <a:normAutofit/>
          </a:bodyPr>
          <a:lstStyle/>
          <a:p>
            <a:r>
              <a:rPr lang="en-US" sz="2200" b="0" i="0">
                <a:effectLst/>
                <a:latin typeface="charter"/>
              </a:rPr>
              <a:t>Ethereum JavaScript API. web3.js is a collection of libraries which allow you to interact with a local or remote ethereum node, using a HTTP or IPC connection.</a:t>
            </a:r>
            <a:endParaRPr lang="en-US" sz="2200" dirty="0"/>
          </a:p>
        </p:txBody>
      </p:sp>
    </p:spTree>
    <p:extLst>
      <p:ext uri="{BB962C8B-B14F-4D97-AF65-F5344CB8AC3E}">
        <p14:creationId xmlns:p14="http://schemas.microsoft.com/office/powerpoint/2010/main" val="2691379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Magnifying glass showing decling performance">
            <a:extLst>
              <a:ext uri="{FF2B5EF4-FFF2-40B4-BE49-F238E27FC236}">
                <a16:creationId xmlns:a16="http://schemas.microsoft.com/office/drawing/2014/main" id="{592ED04C-51C1-40E8-9F7D-8D928476E2DC}"/>
              </a:ext>
            </a:extLst>
          </p:cNvPr>
          <p:cNvPicPr>
            <a:picLocks noChangeAspect="1"/>
          </p:cNvPicPr>
          <p:nvPr/>
        </p:nvPicPr>
        <p:blipFill rotWithShape="1">
          <a:blip r:embed="rId2"/>
          <a:srcRect r="21337"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89" name="Freeform: Shape 88">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1" name="Freeform: Shape 90">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B35B73-FB75-49ED-B4FA-7C69748F797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Results</a:t>
            </a:r>
          </a:p>
        </p:txBody>
      </p:sp>
      <p:sp>
        <p:nvSpPr>
          <p:cNvPr id="93" name="Rectangle 9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30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45"/>
                                        </p:tgtEl>
                                        <p:attrNameLst>
                                          <p:attrName>style.visibility</p:attrName>
                                        </p:attrNameLst>
                                      </p:cBhvr>
                                      <p:to>
                                        <p:strVal val="visible"/>
                                      </p:to>
                                    </p:set>
                                    <p:animEffect transition="in" filter="fade">
                                      <p:cBhvr>
                                        <p:cTn id="10" dur="7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2256-7CE3-4749-A9E2-AE8692FE3F5B}"/>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A88D82B8-D9D0-465B-B2F3-2FC8DD72AE62}"/>
              </a:ext>
            </a:extLst>
          </p:cNvPr>
          <p:cNvSpPr>
            <a:spLocks noGrp="1"/>
          </p:cNvSpPr>
          <p:nvPr>
            <p:ph idx="1"/>
          </p:nvPr>
        </p:nvSpPr>
        <p:spPr/>
        <p:txBody>
          <a:bodyPr/>
          <a:lstStyle/>
          <a:p>
            <a:r>
              <a:rPr lang="en-US" dirty="0"/>
              <a:t>Train test</a:t>
            </a:r>
          </a:p>
          <a:p>
            <a:r>
              <a:rPr lang="en-US" dirty="0"/>
              <a:t>Then accuracy</a:t>
            </a:r>
          </a:p>
          <a:p>
            <a:r>
              <a:rPr lang="en-US" dirty="0"/>
              <a:t>Process time</a:t>
            </a:r>
          </a:p>
          <a:p>
            <a:endParaRPr lang="en-US" dirty="0"/>
          </a:p>
        </p:txBody>
      </p:sp>
    </p:spTree>
    <p:extLst>
      <p:ext uri="{BB962C8B-B14F-4D97-AF65-F5344CB8AC3E}">
        <p14:creationId xmlns:p14="http://schemas.microsoft.com/office/powerpoint/2010/main" val="1490558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58BDD5-28C3-4E60-9F1B-289991846D01}"/>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sz="5400" kern="1200">
                <a:latin typeface="+mj-lt"/>
                <a:ea typeface="+mj-ea"/>
                <a:cs typeface="+mj-cs"/>
              </a:rPr>
              <a:t>Tools</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958854A-540B-4F01-B8AC-A5886C38BCDE}"/>
              </a:ext>
            </a:extLst>
          </p:cNvPr>
          <p:cNvSpPr>
            <a:spLocks noGrp="1"/>
          </p:cNvSpPr>
          <p:nvPr>
            <p:ph idx="1"/>
          </p:nvPr>
        </p:nvSpPr>
        <p:spPr>
          <a:xfrm>
            <a:off x="838200" y="1929384"/>
            <a:ext cx="10515600" cy="4251960"/>
          </a:xfrm>
        </p:spPr>
        <p:txBody>
          <a:bodyPr>
            <a:normAutofit/>
          </a:bodyPr>
          <a:lstStyle/>
          <a:p>
            <a:r>
              <a:rPr lang="en-US" sz="2200" b="1" dirty="0"/>
              <a:t>IDE</a:t>
            </a:r>
          </a:p>
          <a:p>
            <a:pPr lvl="1"/>
            <a:r>
              <a:rPr lang="en-US" sz="2200" dirty="0"/>
              <a:t>VS code</a:t>
            </a:r>
          </a:p>
          <a:p>
            <a:pPr lvl="1"/>
            <a:r>
              <a:rPr lang="en-US" sz="2200" dirty="0"/>
              <a:t>Ganache</a:t>
            </a:r>
          </a:p>
          <a:p>
            <a:endParaRPr lang="en-US" sz="2200" dirty="0"/>
          </a:p>
        </p:txBody>
      </p:sp>
    </p:spTree>
    <p:extLst>
      <p:ext uri="{BB962C8B-B14F-4D97-AF65-F5344CB8AC3E}">
        <p14:creationId xmlns:p14="http://schemas.microsoft.com/office/powerpoint/2010/main" val="4130065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58BDD5-28C3-4E60-9F1B-289991846D01}"/>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sz="5400" kern="1200" dirty="0">
                <a:latin typeface="+mj-lt"/>
                <a:ea typeface="+mj-ea"/>
                <a:cs typeface="+mj-cs"/>
              </a:rPr>
              <a:t>Future Work</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958854A-540B-4F01-B8AC-A5886C38BCDE}"/>
              </a:ext>
            </a:extLst>
          </p:cNvPr>
          <p:cNvSpPr>
            <a:spLocks noGrp="1"/>
          </p:cNvSpPr>
          <p:nvPr>
            <p:ph idx="1"/>
          </p:nvPr>
        </p:nvSpPr>
        <p:spPr>
          <a:xfrm>
            <a:off x="838200" y="1929384"/>
            <a:ext cx="10515600" cy="4251960"/>
          </a:xfrm>
        </p:spPr>
        <p:txBody>
          <a:bodyPr>
            <a:normAutofit fontScale="62500" lnSpcReduction="20000"/>
          </a:bodyPr>
          <a:lstStyle/>
          <a:p>
            <a:pPr marL="342900" marR="0" lvl="0" indent="-342900" rtl="0">
              <a:lnSpc>
                <a:spcPct val="200000"/>
              </a:lnSpc>
              <a:spcBef>
                <a:spcPts val="0"/>
              </a:spcBef>
              <a:spcAft>
                <a:spcPts val="1000"/>
              </a:spcAft>
              <a:buFont typeface="Wingdings" panose="05000000000000000000" pitchFamily="2" charset="2"/>
              <a:buChar char=""/>
            </a:pPr>
            <a:r>
              <a:rPr lang="en-US" sz="1600" b="1" dirty="0">
                <a:effectLst/>
                <a:latin typeface="Raleway"/>
                <a:ea typeface="Times New Roman" panose="02020603050405020304" pitchFamily="18" charset="0"/>
                <a:cs typeface="Aharoni" panose="02010803020104030203" pitchFamily="2" charset="-79"/>
              </a:rPr>
              <a:t>Expand our system:</a:t>
            </a:r>
            <a:endParaRPr lang="en-US" sz="1200" dirty="0">
              <a:effectLst/>
              <a:latin typeface="Times New Roman" panose="02020603050405020304" pitchFamily="18" charset="0"/>
              <a:ea typeface="Times New Roman" panose="02020603050405020304" pitchFamily="18" charset="0"/>
            </a:endParaRPr>
          </a:p>
          <a:p>
            <a:pPr marL="742950" marR="0" lvl="1" indent="-285750">
              <a:lnSpc>
                <a:spcPct val="200000"/>
              </a:lnSpc>
              <a:spcBef>
                <a:spcPts val="0"/>
              </a:spcBef>
              <a:spcAft>
                <a:spcPts val="1000"/>
              </a:spcAft>
              <a:buFont typeface="Courier New" panose="02070309020205020404" pitchFamily="49" charset="0"/>
              <a:buChar char="o"/>
            </a:pPr>
            <a:r>
              <a:rPr lang="en-US" sz="1500" dirty="0">
                <a:effectLst/>
                <a:latin typeface="Raleway"/>
                <a:ea typeface="Times New Roman" panose="02020603050405020304" pitchFamily="18" charset="0"/>
                <a:cs typeface="Aharoni" panose="02010803020104030203" pitchFamily="2" charset="-79"/>
              </a:rPr>
              <a:t>Expand our system to be use in all Egyptian ports and airports, also in pharmacies to detect fake medicine before entering the country.</a:t>
            </a:r>
            <a:endParaRPr lang="en-US" sz="1200" dirty="0">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1000"/>
              </a:spcAft>
              <a:buFont typeface="Wingdings" panose="05000000000000000000" pitchFamily="2" charset="2"/>
              <a:buChar char=""/>
            </a:pPr>
            <a:r>
              <a:rPr lang="en-US" sz="1600" b="1" dirty="0">
                <a:effectLst/>
                <a:latin typeface="Raleway"/>
                <a:ea typeface="Times New Roman" panose="02020603050405020304" pitchFamily="18" charset="0"/>
                <a:cs typeface="Aharoni" panose="02010803020104030203" pitchFamily="2" charset="-79"/>
              </a:rPr>
              <a:t>Enhancing performance:</a:t>
            </a:r>
            <a:endParaRPr lang="en-US" sz="1200" dirty="0">
              <a:effectLst/>
              <a:latin typeface="Times New Roman" panose="02020603050405020304" pitchFamily="18" charset="0"/>
              <a:ea typeface="Times New Roman" panose="02020603050405020304" pitchFamily="18" charset="0"/>
            </a:endParaRPr>
          </a:p>
          <a:p>
            <a:pPr marL="742950" marR="0" lvl="1" indent="-285750">
              <a:lnSpc>
                <a:spcPct val="200000"/>
              </a:lnSpc>
              <a:spcBef>
                <a:spcPts val="0"/>
              </a:spcBef>
              <a:spcAft>
                <a:spcPts val="1000"/>
              </a:spcAft>
              <a:buFont typeface="Courier New" panose="02070309020205020404" pitchFamily="49" charset="0"/>
              <a:buChar char="o"/>
            </a:pPr>
            <a:r>
              <a:rPr lang="en-US" sz="1500" dirty="0">
                <a:effectLst/>
                <a:latin typeface="Raleway"/>
                <a:ea typeface="Times New Roman" panose="02020603050405020304" pitchFamily="18" charset="0"/>
                <a:cs typeface="Aharoni" panose="02010803020104030203" pitchFamily="2" charset="-79"/>
              </a:rPr>
              <a:t>Adding distributors and transporter companies to systems</a:t>
            </a:r>
            <a:endParaRPr lang="en-US" sz="1200" dirty="0">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1000"/>
              </a:spcAft>
              <a:buFont typeface="Wingdings" panose="05000000000000000000" pitchFamily="2" charset="2"/>
              <a:buChar char=""/>
            </a:pPr>
            <a:r>
              <a:rPr lang="en-US" sz="1600" b="1" dirty="0">
                <a:effectLst/>
                <a:latin typeface="Raleway"/>
                <a:ea typeface="Times New Roman" panose="02020603050405020304" pitchFamily="18" charset="0"/>
                <a:cs typeface="Aharoni" panose="02010803020104030203" pitchFamily="2" charset="-79"/>
              </a:rPr>
              <a:t>Developing website for medicines:</a:t>
            </a:r>
            <a:endParaRPr lang="en-US" sz="1200" dirty="0">
              <a:effectLst/>
              <a:latin typeface="Times New Roman" panose="02020603050405020304" pitchFamily="18" charset="0"/>
              <a:ea typeface="Times New Roman" panose="02020603050405020304" pitchFamily="18" charset="0"/>
            </a:endParaRPr>
          </a:p>
          <a:p>
            <a:pPr marL="742950" marR="0" lvl="1" indent="-285750">
              <a:lnSpc>
                <a:spcPct val="200000"/>
              </a:lnSpc>
              <a:spcBef>
                <a:spcPts val="0"/>
              </a:spcBef>
              <a:spcAft>
                <a:spcPts val="1000"/>
              </a:spcAft>
              <a:buFont typeface="Courier New" panose="02070309020205020404" pitchFamily="49" charset="0"/>
              <a:buChar char="o"/>
            </a:pPr>
            <a:r>
              <a:rPr lang="en-US" sz="1500" dirty="0">
                <a:effectLst/>
                <a:latin typeface="Raleway"/>
                <a:ea typeface="Times New Roman" panose="02020603050405020304" pitchFamily="18" charset="0"/>
                <a:cs typeface="Aharoni" panose="02010803020104030203" pitchFamily="2" charset="-79"/>
              </a:rPr>
              <a:t>Developing website like amazon that contains all categories of medicine to make it easy for hospitals and pharmacies to order medicines.</a:t>
            </a:r>
            <a:endParaRPr lang="en-US" sz="1200" dirty="0">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1000"/>
              </a:spcAft>
              <a:buFont typeface="Wingdings" panose="05000000000000000000" pitchFamily="2" charset="2"/>
              <a:buChar char=""/>
            </a:pPr>
            <a:r>
              <a:rPr lang="en-US" sz="1600" b="1" dirty="0">
                <a:effectLst/>
                <a:latin typeface="Raleway"/>
                <a:ea typeface="Times New Roman" panose="02020603050405020304" pitchFamily="18" charset="0"/>
                <a:cs typeface="Aharoni" panose="02010803020104030203" pitchFamily="2" charset="-79"/>
              </a:rPr>
              <a:t>Developing mobile apps:</a:t>
            </a:r>
            <a:endParaRPr lang="en-US" sz="1200" dirty="0">
              <a:effectLst/>
              <a:latin typeface="Times New Roman" panose="02020603050405020304" pitchFamily="18" charset="0"/>
              <a:ea typeface="Times New Roman" panose="02020603050405020304" pitchFamily="18" charset="0"/>
            </a:endParaRPr>
          </a:p>
          <a:p>
            <a:pPr marL="742950" marR="0" lvl="1" indent="-285750">
              <a:lnSpc>
                <a:spcPct val="200000"/>
              </a:lnSpc>
              <a:spcBef>
                <a:spcPts val="0"/>
              </a:spcBef>
              <a:spcAft>
                <a:spcPts val="1000"/>
              </a:spcAft>
              <a:buFont typeface="Courier New" panose="02070309020205020404" pitchFamily="49" charset="0"/>
              <a:buChar char="o"/>
            </a:pPr>
            <a:r>
              <a:rPr lang="en-US" sz="1500" dirty="0">
                <a:effectLst/>
                <a:latin typeface="Raleway"/>
                <a:ea typeface="Times New Roman" panose="02020603050405020304" pitchFamily="18" charset="0"/>
                <a:cs typeface="Aharoni" panose="02010803020104030203" pitchFamily="2" charset="-79"/>
              </a:rPr>
              <a:t>Extending our system by building an android and iOS application and desktop application.</a:t>
            </a:r>
            <a:endParaRPr lang="ar-EG" sz="1500" dirty="0">
              <a:effectLst/>
              <a:latin typeface="Raleway"/>
              <a:ea typeface="Times New Roman" panose="02020603050405020304" pitchFamily="18" charset="0"/>
              <a:cs typeface="Aharoni" panose="02010803020104030203" pitchFamily="2" charset="-79"/>
            </a:endParaRPr>
          </a:p>
          <a:p>
            <a:pPr>
              <a:lnSpc>
                <a:spcPct val="200000"/>
              </a:lnSpc>
              <a:spcBef>
                <a:spcPts val="0"/>
              </a:spcBef>
              <a:spcAft>
                <a:spcPts val="1000"/>
              </a:spcAft>
              <a:buFont typeface="Wingdings" panose="05000000000000000000" pitchFamily="2" charset="2"/>
              <a:buChar char="Ø"/>
            </a:pPr>
            <a:r>
              <a:rPr lang="en-US" sz="1900" dirty="0">
                <a:effectLst/>
                <a:latin typeface="Raleway"/>
                <a:ea typeface="Times New Roman" panose="02020603050405020304" pitchFamily="18" charset="0"/>
                <a:cs typeface="Aharoni" panose="02010803020104030203" pitchFamily="2" charset="-79"/>
              </a:rPr>
              <a:t>Reserve multi serial from same one medicine</a:t>
            </a:r>
          </a:p>
          <a:p>
            <a:pPr>
              <a:lnSpc>
                <a:spcPct val="200000"/>
              </a:lnSpc>
              <a:spcBef>
                <a:spcPts val="0"/>
              </a:spcBef>
              <a:spcAft>
                <a:spcPts val="1000"/>
              </a:spcAft>
              <a:buFont typeface="Wingdings" panose="05000000000000000000" pitchFamily="2" charset="2"/>
              <a:buChar char="Ø"/>
            </a:pPr>
            <a:r>
              <a:rPr lang="en-US" sz="1900" dirty="0">
                <a:effectLst/>
                <a:latin typeface="Raleway"/>
                <a:ea typeface="Times New Roman" panose="02020603050405020304" pitchFamily="18" charset="0"/>
                <a:cs typeface="Aharoni" panose="02010803020104030203" pitchFamily="2" charset="-79"/>
              </a:rPr>
              <a:t>Develop water mark. </a:t>
            </a:r>
          </a:p>
          <a:p>
            <a:pPr marL="457200" marR="0" lvl="1" indent="0">
              <a:lnSpc>
                <a:spcPct val="200000"/>
              </a:lnSpc>
              <a:spcBef>
                <a:spcPts val="0"/>
              </a:spcBef>
              <a:spcAft>
                <a:spcPts val="1000"/>
              </a:spcAft>
              <a:buNone/>
            </a:pP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70144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696EBF-53DC-473D-9B0B-D4217A97C3A9}"/>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4000" kern="1200">
                <a:latin typeface="+mj-lt"/>
                <a:ea typeface="+mj-ea"/>
                <a:cs typeface="+mj-cs"/>
              </a:rPr>
              <a:t>Demo</a:t>
            </a:r>
          </a:p>
        </p:txBody>
      </p:sp>
      <p:pic>
        <p:nvPicPr>
          <p:cNvPr id="4" name="WhatsApp Video 2021-05-04 at 6.55.37 AM" descr="Background pattern&#10;&#10;Description automatically generated with low confidence">
            <a:hlinkClick r:id="" action="ppaction://media"/>
            <a:extLst>
              <a:ext uri="{FF2B5EF4-FFF2-40B4-BE49-F238E27FC236}">
                <a16:creationId xmlns:a16="http://schemas.microsoft.com/office/drawing/2014/main" id="{F9459286-FF14-4D85-B20F-D59453BE24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2800" y="1099127"/>
            <a:ext cx="10621818" cy="5205415"/>
          </a:xfrm>
          <a:prstGeom prst="rect">
            <a:avLst/>
          </a:prstGeom>
        </p:spPr>
      </p:pic>
    </p:spTree>
    <p:extLst>
      <p:ext uri="{BB962C8B-B14F-4D97-AF65-F5344CB8AC3E}">
        <p14:creationId xmlns:p14="http://schemas.microsoft.com/office/powerpoint/2010/main" val="28632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8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4FB034C-DBC2-4166-9896-26A5E46519FE}"/>
              </a:ext>
            </a:extLst>
          </p:cNvPr>
          <p:cNvPicPr>
            <a:picLocks noChangeAspect="1"/>
          </p:cNvPicPr>
          <p:nvPr/>
        </p:nvPicPr>
        <p:blipFill rotWithShape="1">
          <a:blip r:embed="rId2">
            <a:duotone>
              <a:prstClr val="black"/>
              <a:prstClr val="white"/>
            </a:duotone>
            <a:alphaModFix amt="35000"/>
          </a:blip>
          <a:srcRect t="16765" b="817"/>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FCEC2294-5A7B-45E5-9251-C1AA89F4A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alpha val="6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B45EC8-E042-4357-948A-164F473C8004}"/>
              </a:ext>
            </a:extLst>
          </p:cNvPr>
          <p:cNvSpPr>
            <a:spLocks noGrp="1"/>
          </p:cNvSpPr>
          <p:nvPr>
            <p:ph type="title"/>
          </p:nvPr>
        </p:nvSpPr>
        <p:spPr>
          <a:xfrm>
            <a:off x="838201" y="1065862"/>
            <a:ext cx="3313164" cy="4726276"/>
          </a:xfrm>
        </p:spPr>
        <p:txBody>
          <a:bodyPr>
            <a:normAutofit/>
          </a:bodyPr>
          <a:lstStyle/>
          <a:p>
            <a:pPr algn="ctr"/>
            <a:r>
              <a:rPr lang="en-US" sz="4000" spc="-45" dirty="0">
                <a:latin typeface="Carlito"/>
                <a:cs typeface="Carlito"/>
              </a:rPr>
              <a:t>Conclusion</a:t>
            </a:r>
            <a:endParaRPr lang="en-US" sz="4000" dirty="0"/>
          </a:p>
        </p:txBody>
      </p:sp>
      <p:cxnSp>
        <p:nvCxnSpPr>
          <p:cNvPr id="24" name="Straight Connector 2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16B59FF-8841-462C-8045-94B0525A7468}"/>
              </a:ext>
            </a:extLst>
          </p:cNvPr>
          <p:cNvGraphicFramePr>
            <a:graphicFrameLocks noGrp="1"/>
          </p:cNvGraphicFramePr>
          <p:nvPr>
            <p:ph idx="1"/>
            <p:extLst>
              <p:ext uri="{D42A27DB-BD31-4B8C-83A1-F6EECF244321}">
                <p14:modId xmlns:p14="http://schemas.microsoft.com/office/powerpoint/2010/main" val="4210045272"/>
              </p:ext>
            </p:extLst>
          </p:nvPr>
        </p:nvGraphicFramePr>
        <p:xfrm>
          <a:off x="5155379" y="711199"/>
          <a:ext cx="6192319" cy="5520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5215350"/>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5C08B-8F52-4894-993D-F6A92612EDC7}"/>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sz="4200" spc="-45" dirty="0"/>
              <a:t>References</a:t>
            </a:r>
            <a:br>
              <a:rPr lang="en-US" sz="4200" spc="-45" dirty="0"/>
            </a:br>
            <a:endParaRPr lang="en-US" sz="4200" dirty="0"/>
          </a:p>
        </p:txBody>
      </p:sp>
      <p:sp>
        <p:nvSpPr>
          <p:cNvPr id="4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3">
            <a:extLst>
              <a:ext uri="{FF2B5EF4-FFF2-40B4-BE49-F238E27FC236}">
                <a16:creationId xmlns:a16="http://schemas.microsoft.com/office/drawing/2014/main" id="{43DB6D4E-486E-4FC8-84A7-E72EE6E66B18}"/>
              </a:ext>
            </a:extLst>
          </p:cNvPr>
          <p:cNvSpPr>
            <a:spLocks noGrp="1"/>
          </p:cNvSpPr>
          <p:nvPr>
            <p:ph idx="1"/>
          </p:nvPr>
        </p:nvSpPr>
        <p:spPr>
          <a:xfrm>
            <a:off x="838200" y="1929384"/>
            <a:ext cx="10515600" cy="4251960"/>
          </a:xfrm>
        </p:spPr>
        <p:txBody>
          <a:bodyPr>
            <a:normAutofit fontScale="70000" lnSpcReduction="20000"/>
          </a:bodyPr>
          <a:lstStyle/>
          <a:p>
            <a:pPr marL="388620" marR="0" indent="-342900">
              <a:lnSpc>
                <a:spcPct val="200000"/>
              </a:lnSpc>
              <a:spcBef>
                <a:spcPts val="0"/>
              </a:spcBef>
              <a:spcAft>
                <a:spcPts val="1000"/>
              </a:spcAft>
              <a:buFont typeface="+mj-lt"/>
              <a:buAutoNum type="arabicPeriod"/>
            </a:pPr>
            <a:r>
              <a:rPr lang="en-US" sz="1800" dirty="0">
                <a:effectLst/>
                <a:latin typeface="Raleway"/>
                <a:ea typeface="Times New Roman" panose="02020603050405020304" pitchFamily="18" charset="0"/>
              </a:rPr>
              <a:t> Salman, T., M. </a:t>
            </a:r>
            <a:r>
              <a:rPr lang="en-US" sz="1800" dirty="0" err="1">
                <a:effectLst/>
                <a:latin typeface="Raleway"/>
                <a:ea typeface="Times New Roman" panose="02020603050405020304" pitchFamily="18" charset="0"/>
              </a:rPr>
              <a:t>Zolanvari</a:t>
            </a:r>
            <a:r>
              <a:rPr lang="en-US" sz="1800" dirty="0">
                <a:effectLst/>
                <a:latin typeface="Raleway"/>
                <a:ea typeface="Times New Roman" panose="02020603050405020304" pitchFamily="18" charset="0"/>
              </a:rPr>
              <a:t>, A. </a:t>
            </a:r>
            <a:r>
              <a:rPr lang="en-US" sz="1800" dirty="0" err="1">
                <a:effectLst/>
                <a:latin typeface="Raleway"/>
                <a:ea typeface="Times New Roman" panose="02020603050405020304" pitchFamily="18" charset="0"/>
              </a:rPr>
              <a:t>Erbad</a:t>
            </a:r>
            <a:r>
              <a:rPr lang="en-US" sz="1800" dirty="0">
                <a:effectLst/>
                <a:latin typeface="Raleway"/>
                <a:ea typeface="Times New Roman" panose="02020603050405020304" pitchFamily="18" charset="0"/>
              </a:rPr>
              <a:t>, R. Jain, and M. </a:t>
            </a:r>
            <a:r>
              <a:rPr lang="en-US" sz="1800" dirty="0" err="1">
                <a:effectLst/>
                <a:latin typeface="Raleway"/>
                <a:ea typeface="Times New Roman" panose="02020603050405020304" pitchFamily="18" charset="0"/>
              </a:rPr>
              <a:t>Samaka</a:t>
            </a:r>
            <a:r>
              <a:rPr lang="en-US" sz="1800" dirty="0">
                <a:effectLst/>
                <a:latin typeface="Raleway"/>
                <a:ea typeface="Times New Roman" panose="02020603050405020304" pitchFamily="18" charset="0"/>
              </a:rPr>
              <a:t>. 2018. Security services using blockchains: A state of the art survey. IEEE Communications Surveys and Tutorials 21 (1): 858–880. </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1000"/>
              </a:spcAft>
              <a:buFont typeface="+mj-lt"/>
              <a:buAutoNum type="arabicPeriod"/>
            </a:pPr>
            <a:r>
              <a:rPr lang="en-US" sz="1800" dirty="0">
                <a:effectLst/>
                <a:latin typeface="Raleway"/>
                <a:ea typeface="Times New Roman" panose="02020603050405020304" pitchFamily="18" charset="0"/>
              </a:rPr>
              <a:t>Nakamoto, S. 2008. Bitcoin: A peer-to-peer electronic cash system.</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1000"/>
              </a:spcAft>
              <a:buFont typeface="+mj-lt"/>
              <a:buAutoNum type="arabicPeriod"/>
            </a:pPr>
            <a:r>
              <a:rPr lang="en-US" sz="1800" dirty="0">
                <a:effectLst/>
                <a:latin typeface="Raleway"/>
                <a:ea typeface="Times New Roman" panose="02020603050405020304" pitchFamily="18" charset="0"/>
              </a:rPr>
              <a:t>Zheng, Z., S. </a:t>
            </a:r>
            <a:r>
              <a:rPr lang="en-US" sz="1800" dirty="0" err="1">
                <a:effectLst/>
                <a:latin typeface="Raleway"/>
                <a:ea typeface="Times New Roman" panose="02020603050405020304" pitchFamily="18" charset="0"/>
              </a:rPr>
              <a:t>Xie</a:t>
            </a:r>
            <a:r>
              <a:rPr lang="en-US" sz="1800" dirty="0">
                <a:effectLst/>
                <a:latin typeface="Raleway"/>
                <a:ea typeface="Times New Roman" panose="02020603050405020304" pitchFamily="18" charset="0"/>
              </a:rPr>
              <a:t>, H.-N. Dai, and H. Wang. 2016. Blockchain challenges and opportunities: A survey. International Journal of Web and Grid Services 1: 1–25.</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1000"/>
              </a:spcAft>
              <a:buFont typeface="+mj-lt"/>
              <a:buAutoNum type="arabicPeriod"/>
            </a:pPr>
            <a:r>
              <a:rPr lang="en-US" sz="1800" dirty="0">
                <a:effectLst/>
                <a:latin typeface="Raleway"/>
                <a:ea typeface="Times New Roman" panose="02020603050405020304" pitchFamily="18" charset="0"/>
              </a:rPr>
              <a:t> </a:t>
            </a:r>
            <a:r>
              <a:rPr lang="en-US" sz="1800" dirty="0" err="1">
                <a:effectLst/>
                <a:latin typeface="Raleway"/>
                <a:ea typeface="Times New Roman" panose="02020603050405020304" pitchFamily="18" charset="0"/>
              </a:rPr>
              <a:t>Roehrs</a:t>
            </a:r>
            <a:r>
              <a:rPr lang="en-US" sz="1800" dirty="0">
                <a:effectLst/>
                <a:latin typeface="Raleway"/>
                <a:ea typeface="Times New Roman" panose="02020603050405020304" pitchFamily="18" charset="0"/>
              </a:rPr>
              <a:t>, A., C.A. da Costa, and R. da Rosa </a:t>
            </a:r>
            <a:r>
              <a:rPr lang="en-US" sz="1800" dirty="0" err="1">
                <a:effectLst/>
                <a:latin typeface="Raleway"/>
                <a:ea typeface="Times New Roman" panose="02020603050405020304" pitchFamily="18" charset="0"/>
              </a:rPr>
              <a:t>Righi</a:t>
            </a:r>
            <a:r>
              <a:rPr lang="en-US" sz="1800" dirty="0">
                <a:effectLst/>
                <a:latin typeface="Raleway"/>
                <a:ea typeface="Times New Roman" panose="02020603050405020304" pitchFamily="18" charset="0"/>
              </a:rPr>
              <a:t>. 2017. </a:t>
            </a:r>
            <a:r>
              <a:rPr lang="en-US" sz="1800" dirty="0" err="1">
                <a:effectLst/>
                <a:latin typeface="Raleway"/>
                <a:ea typeface="Times New Roman" panose="02020603050405020304" pitchFamily="18" charset="0"/>
              </a:rPr>
              <a:t>Omniphr</a:t>
            </a:r>
            <a:r>
              <a:rPr lang="en-US" sz="1800" dirty="0">
                <a:effectLst/>
                <a:latin typeface="Raleway"/>
                <a:ea typeface="Times New Roman" panose="02020603050405020304" pitchFamily="18" charset="0"/>
              </a:rPr>
              <a:t>: A distributed architecture model to integrate personal health records. Journal of Biomedical Informatics 71: 70–81.</a:t>
            </a:r>
            <a:endParaRPr lang="ar-EG" sz="1800" dirty="0">
              <a:effectLst/>
              <a:latin typeface="Raleway"/>
              <a:ea typeface="Times New Roman" panose="02020603050405020304" pitchFamily="18" charset="0"/>
            </a:endParaRPr>
          </a:p>
          <a:p>
            <a:pPr marL="342900" marR="0" lvl="0" indent="-342900">
              <a:lnSpc>
                <a:spcPct val="200000"/>
              </a:lnSpc>
              <a:spcBef>
                <a:spcPts val="0"/>
              </a:spcBef>
              <a:spcAft>
                <a:spcPts val="1000"/>
              </a:spcAft>
              <a:buFont typeface="+mj-lt"/>
              <a:buAutoNum type="arabicPeriod"/>
            </a:pPr>
            <a:r>
              <a:rPr lang="en-US" sz="1800" dirty="0">
                <a:effectLst/>
                <a:latin typeface="Raleway"/>
                <a:ea typeface="Times New Roman" panose="02020603050405020304" pitchFamily="18" charset="0"/>
                <a:cs typeface="Times New Roman" panose="02020603050405020304" pitchFamily="18" charset="0"/>
              </a:rPr>
              <a:t>Pharmaceutical industry in India. </a:t>
            </a:r>
            <a:r>
              <a:rPr lang="en-US" sz="1800" u="sng" dirty="0">
                <a:solidFill>
                  <a:srgbClr val="0000FF"/>
                </a:solidFill>
                <a:effectLst/>
                <a:latin typeface="Raleway"/>
                <a:ea typeface="Times New Roman" panose="02020603050405020304" pitchFamily="18" charset="0"/>
                <a:hlinkClick r:id="rId3"/>
              </a:rPr>
              <a:t>https://en.wikipedia.org/wiki/Pharmaceutical</a:t>
            </a:r>
            <a:r>
              <a:rPr lang="en-US" sz="1800" dirty="0">
                <a:effectLst/>
                <a:latin typeface="Raleway"/>
                <a:ea typeface="Times New Roman" panose="02020603050405020304" pitchFamily="18" charset="0"/>
                <a:cs typeface="Times New Roman" panose="02020603050405020304" pitchFamily="18" charset="0"/>
              </a:rPr>
              <a:t>.</a:t>
            </a:r>
            <a:endParaRPr lang="ar-EG" sz="1800" dirty="0">
              <a:effectLst/>
              <a:latin typeface="Raleway"/>
              <a:ea typeface="Times New Roman" panose="02020603050405020304" pitchFamily="18" charset="0"/>
              <a:cs typeface="Times New Roman" panose="02020603050405020304" pitchFamily="18" charset="0"/>
            </a:endParaRPr>
          </a:p>
          <a:p>
            <a:pPr marL="342900" marR="0" lvl="0" indent="-342900">
              <a:lnSpc>
                <a:spcPct val="200000"/>
              </a:lnSpc>
              <a:spcBef>
                <a:spcPts val="0"/>
              </a:spcBef>
              <a:spcAft>
                <a:spcPts val="1000"/>
              </a:spcAft>
              <a:buFont typeface="+mj-lt"/>
              <a:buAutoNum type="arabicPeriod"/>
            </a:pPr>
            <a:r>
              <a:rPr lang="en-US" sz="1800" dirty="0">
                <a:effectLst/>
                <a:latin typeface="Raleway"/>
                <a:ea typeface="Times New Roman" panose="02020603050405020304" pitchFamily="18" charset="0"/>
                <a:cs typeface="Times New Roman" panose="02020603050405020304" pitchFamily="18" charset="0"/>
              </a:rPr>
              <a:t>Mettler, M. 2016. Blockchain technology in healthcare: The revolution </a:t>
            </a:r>
            <a:r>
              <a:rPr lang="en-US" sz="1800" dirty="0" err="1">
                <a:effectLst/>
                <a:latin typeface="Raleway"/>
                <a:ea typeface="Times New Roman" panose="02020603050405020304" pitchFamily="18" charset="0"/>
                <a:cs typeface="Times New Roman" panose="02020603050405020304" pitchFamily="18" charset="0"/>
              </a:rPr>
              <a:t>startshere</a:t>
            </a:r>
            <a:r>
              <a:rPr lang="en-US" sz="1800" dirty="0">
                <a:effectLst/>
                <a:latin typeface="Raleway"/>
                <a:ea typeface="Times New Roman" panose="02020603050405020304" pitchFamily="18" charset="0"/>
                <a:cs typeface="Times New Roman" panose="02020603050405020304" pitchFamily="18" charset="0"/>
              </a:rPr>
              <a:t>. In 2016 IEEE 18th International conference on e-Health networking, applications and services (</a:t>
            </a:r>
            <a:r>
              <a:rPr lang="en-US" sz="1800" dirty="0" err="1">
                <a:effectLst/>
                <a:latin typeface="Raleway"/>
                <a:ea typeface="Times New Roman" panose="02020603050405020304" pitchFamily="18" charset="0"/>
                <a:cs typeface="Times New Roman" panose="02020603050405020304" pitchFamily="18" charset="0"/>
              </a:rPr>
              <a:t>Healthcom</a:t>
            </a:r>
            <a:r>
              <a:rPr lang="en-US" sz="1800" dirty="0">
                <a:effectLst/>
                <a:latin typeface="Raleway"/>
                <a:ea typeface="Times New Roman" panose="02020603050405020304" pitchFamily="18" charset="0"/>
                <a:cs typeface="Times New Roman" panose="02020603050405020304" pitchFamily="18" charset="0"/>
              </a:rPr>
              <a:t>), 1–3. IEEE.222 M. Sahoo et al.</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17053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 List">
            <a:extLst>
              <a:ext uri="{FF2B5EF4-FFF2-40B4-BE49-F238E27FC236}">
                <a16:creationId xmlns:a16="http://schemas.microsoft.com/office/drawing/2014/main" id="{BF7E50E7-5688-4AF7-B27C-12D59EE0AA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3382" y="536298"/>
            <a:ext cx="4113708" cy="4113708"/>
          </a:xfrm>
          <a:prstGeom prst="rect">
            <a:avLst/>
          </a:prstGeom>
        </p:spPr>
      </p:pic>
      <p:sp>
        <p:nvSpPr>
          <p:cNvPr id="54" name="Freeform: Shape 53">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60DAD9-F572-4AD0-A90E-EC7D34EE0890}"/>
              </a:ext>
            </a:extLst>
          </p:cNvPr>
          <p:cNvSpPr>
            <a:spLocks noGrp="1"/>
          </p:cNvSpPr>
          <p:nvPr>
            <p:ph type="title"/>
          </p:nvPr>
        </p:nvSpPr>
        <p:spPr>
          <a:xfrm>
            <a:off x="804672" y="365125"/>
            <a:ext cx="4378881" cy="1133475"/>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59CCB261-F91F-4918-86F7-868E1EDD1C98}"/>
              </a:ext>
            </a:extLst>
          </p:cNvPr>
          <p:cNvSpPr>
            <a:spLocks noGrp="1"/>
          </p:cNvSpPr>
          <p:nvPr>
            <p:ph idx="1"/>
          </p:nvPr>
        </p:nvSpPr>
        <p:spPr>
          <a:xfrm>
            <a:off x="804672" y="1676400"/>
            <a:ext cx="6290084" cy="4495800"/>
          </a:xfrm>
        </p:spPr>
        <p:txBody>
          <a:bodyPr>
            <a:normAutofit fontScale="77500" lnSpcReduction="20000"/>
          </a:bodyPr>
          <a:lstStyle/>
          <a:p>
            <a:r>
              <a:rPr lang="en-US" sz="2000" spc="-45" dirty="0">
                <a:latin typeface="Carlito"/>
                <a:cs typeface="Carlito"/>
              </a:rPr>
              <a:t>Introduction</a:t>
            </a:r>
            <a:endParaRPr lang="ar-EG" sz="2000" spc="-45" dirty="0">
              <a:latin typeface="Carlito"/>
              <a:cs typeface="Carlito"/>
            </a:endParaRPr>
          </a:p>
          <a:p>
            <a:r>
              <a:rPr lang="en-US" sz="2000" spc="-45" dirty="0">
                <a:latin typeface="Carlito"/>
                <a:cs typeface="Carlito"/>
              </a:rPr>
              <a:t>Motivation &amp; Problem definition</a:t>
            </a:r>
          </a:p>
          <a:p>
            <a:r>
              <a:rPr lang="en-US" sz="2000" spc="-45" dirty="0">
                <a:latin typeface="Carlito"/>
                <a:cs typeface="Carlito"/>
              </a:rPr>
              <a:t>Objectives</a:t>
            </a:r>
          </a:p>
          <a:p>
            <a:r>
              <a:rPr lang="en-US" sz="2000" spc="-45" dirty="0">
                <a:latin typeface="Carlito"/>
                <a:cs typeface="Carlito"/>
              </a:rPr>
              <a:t>Observation</a:t>
            </a:r>
          </a:p>
          <a:p>
            <a:r>
              <a:rPr lang="en-US" sz="2000" spc="-45" dirty="0">
                <a:latin typeface="Carlito"/>
                <a:cs typeface="Carlito"/>
              </a:rPr>
              <a:t>Blockchain</a:t>
            </a:r>
          </a:p>
          <a:p>
            <a:r>
              <a:rPr lang="en-US" sz="2000" spc="-45" dirty="0">
                <a:latin typeface="Carlito"/>
                <a:cs typeface="Carlito"/>
              </a:rPr>
              <a:t>System Architecture</a:t>
            </a:r>
            <a:endParaRPr lang="ar-EG" sz="2000" spc="-45" dirty="0">
              <a:latin typeface="Carlito"/>
              <a:cs typeface="Carlito"/>
            </a:endParaRPr>
          </a:p>
          <a:p>
            <a:r>
              <a:rPr lang="en-US" sz="2000" spc="-45" dirty="0">
                <a:latin typeface="Carlito"/>
                <a:cs typeface="Carlito"/>
              </a:rPr>
              <a:t>Analysis and design diagrams</a:t>
            </a:r>
          </a:p>
          <a:p>
            <a:r>
              <a:rPr lang="en-US" sz="2000" spc="-45" dirty="0">
                <a:latin typeface="Carlito"/>
                <a:cs typeface="Carlito"/>
              </a:rPr>
              <a:t>Functional Requirement</a:t>
            </a:r>
          </a:p>
          <a:p>
            <a:r>
              <a:rPr lang="en-US" sz="2000" spc="-45" dirty="0">
                <a:latin typeface="Carlito"/>
                <a:cs typeface="Carlito"/>
              </a:rPr>
              <a:t>Techniques &amp; Ethereum</a:t>
            </a:r>
          </a:p>
          <a:p>
            <a:r>
              <a:rPr lang="en-US" sz="2000" spc="-45" dirty="0">
                <a:latin typeface="Carlito"/>
                <a:cs typeface="Carlito"/>
              </a:rPr>
              <a:t>Results</a:t>
            </a:r>
          </a:p>
          <a:p>
            <a:r>
              <a:rPr lang="en-US" sz="2000" spc="-45" dirty="0">
                <a:latin typeface="Carlito"/>
                <a:cs typeface="Carlito"/>
              </a:rPr>
              <a:t>Demo</a:t>
            </a:r>
            <a:endParaRPr lang="ar-EG" sz="2000" spc="-45" dirty="0">
              <a:latin typeface="Carlito"/>
              <a:cs typeface="Carlito"/>
            </a:endParaRPr>
          </a:p>
          <a:p>
            <a:r>
              <a:rPr lang="en-US" sz="2000" spc="-45" dirty="0">
                <a:latin typeface="Carlito"/>
                <a:cs typeface="Carlito"/>
              </a:rPr>
              <a:t>Tools</a:t>
            </a:r>
          </a:p>
          <a:p>
            <a:r>
              <a:rPr lang="en-US" sz="2000" spc="-45" dirty="0">
                <a:latin typeface="Carlito"/>
                <a:cs typeface="Carlito"/>
              </a:rPr>
              <a:t>Conclusion</a:t>
            </a:r>
          </a:p>
          <a:p>
            <a:r>
              <a:rPr lang="en-US" sz="2000" spc="-45" dirty="0">
                <a:latin typeface="Carlito"/>
                <a:cs typeface="Carlito"/>
              </a:rPr>
              <a:t>Future Work</a:t>
            </a:r>
          </a:p>
          <a:p>
            <a:r>
              <a:rPr lang="en-US" sz="2000" spc="-45" dirty="0">
                <a:latin typeface="Carlito"/>
                <a:cs typeface="Carlito"/>
              </a:rPr>
              <a:t>References</a:t>
            </a:r>
          </a:p>
          <a:p>
            <a:endParaRPr lang="en-US" sz="2000" dirty="0">
              <a:latin typeface="Carlito"/>
              <a:cs typeface="Carlito"/>
            </a:endParaRPr>
          </a:p>
          <a:p>
            <a:endParaRPr lang="en-US" sz="2000" dirty="0"/>
          </a:p>
        </p:txBody>
      </p:sp>
    </p:spTree>
    <p:extLst>
      <p:ext uri="{BB962C8B-B14F-4D97-AF65-F5344CB8AC3E}">
        <p14:creationId xmlns:p14="http://schemas.microsoft.com/office/powerpoint/2010/main" val="415364042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5C08B-8F52-4894-993D-F6A92612EDC7}"/>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sz="4200" spc="-45"/>
              <a:t>References</a:t>
            </a:r>
            <a:br>
              <a:rPr lang="en-US" sz="4200" spc="-45"/>
            </a:br>
            <a:endParaRPr lang="en-US" sz="4200"/>
          </a:p>
        </p:txBody>
      </p:sp>
      <p:sp>
        <p:nvSpPr>
          <p:cNvPr id="4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3">
            <a:extLst>
              <a:ext uri="{FF2B5EF4-FFF2-40B4-BE49-F238E27FC236}">
                <a16:creationId xmlns:a16="http://schemas.microsoft.com/office/drawing/2014/main" id="{43DB6D4E-486E-4FC8-84A7-E72EE6E66B18}"/>
              </a:ext>
            </a:extLst>
          </p:cNvPr>
          <p:cNvSpPr>
            <a:spLocks noGrp="1"/>
          </p:cNvSpPr>
          <p:nvPr>
            <p:ph idx="1"/>
          </p:nvPr>
        </p:nvSpPr>
        <p:spPr>
          <a:xfrm>
            <a:off x="838200" y="1929384"/>
            <a:ext cx="10515600" cy="4251960"/>
          </a:xfrm>
        </p:spPr>
        <p:txBody>
          <a:bodyPr>
            <a:normAutofit/>
          </a:bodyPr>
          <a:lstStyle/>
          <a:p>
            <a:r>
              <a:rPr lang="en-US" sz="1500"/>
              <a:t>Books</a:t>
            </a:r>
            <a:endParaRPr lang="ar-EG" sz="1500"/>
          </a:p>
          <a:p>
            <a:pPr lvl="1"/>
            <a:r>
              <a:rPr lang="en-US" sz="1500" b="0" i="0"/>
              <a:t>Anti-Counterfeit on Medicine Detection Using Blockchain Technology</a:t>
            </a:r>
            <a:r>
              <a:rPr lang="ar-EG" sz="1500" b="0" i="0"/>
              <a:t> </a:t>
            </a:r>
            <a:r>
              <a:rPr lang="sv-SE" sz="1500" b="0" i="0"/>
              <a:t>Authors: R. Anand, Khadheeja Niyas, Sorjeeta Gupta, S. Revathy</a:t>
            </a:r>
            <a:r>
              <a:rPr lang="ar-EG" sz="1500"/>
              <a:t> </a:t>
            </a:r>
            <a:r>
              <a:rPr lang="en-US" sz="1500" b="0" i="0"/>
              <a:t>Publisher: Springer Singapore</a:t>
            </a:r>
            <a:endParaRPr lang="ar-EG" sz="1500" b="0" i="0"/>
          </a:p>
          <a:p>
            <a:r>
              <a:rPr lang="en-US" sz="1500"/>
              <a:t>Courses</a:t>
            </a:r>
            <a:endParaRPr lang="ar-EG" sz="1500"/>
          </a:p>
          <a:p>
            <a:pPr lvl="1"/>
            <a:r>
              <a:rPr lang="en-US" sz="1500">
                <a:hlinkClick r:id="rId3"/>
              </a:rPr>
              <a:t>Ethereum and Solidity: The Complete Developer's Guide</a:t>
            </a:r>
            <a:endParaRPr lang="ar-EG" sz="1500"/>
          </a:p>
          <a:p>
            <a:pPr lvl="1"/>
            <a:r>
              <a:rPr lang="en-US" sz="1500" b="1" i="0">
                <a:hlinkClick r:id="rId4"/>
              </a:rPr>
              <a:t>Blockchain 2020 - Complete Blockchain Course for Beginners</a:t>
            </a:r>
            <a:endParaRPr lang="ar-EG" sz="1500" b="1" i="0"/>
          </a:p>
          <a:p>
            <a:r>
              <a:rPr lang="en-US" sz="1500"/>
              <a:t>Papers</a:t>
            </a:r>
            <a:endParaRPr lang="en-US" sz="1500" b="0" i="0">
              <a:hlinkClick r:id="rId5"/>
            </a:endParaRPr>
          </a:p>
          <a:p>
            <a:pPr lvl="1"/>
            <a:r>
              <a:rPr lang="en-US" sz="1500" b="1" i="0">
                <a:hlinkClick r:id="rId5"/>
              </a:rPr>
              <a:t>Blockchain Technology in Pharmaceutical Industry to Prevent Counterfeit Drugs</a:t>
            </a:r>
            <a:endParaRPr lang="en-US" sz="1500" b="1" i="0"/>
          </a:p>
          <a:p>
            <a:pPr lvl="1"/>
            <a:r>
              <a:rPr lang="en-US" sz="1500" b="0" i="0">
                <a:hlinkClick r:id="rId6"/>
              </a:rPr>
              <a:t>Securing E-health Networks from Counterfeit Medicine </a:t>
            </a:r>
            <a:r>
              <a:rPr lang="en-US" sz="1500" b="0" i="0"/>
              <a:t>Penetration Using Blockchain</a:t>
            </a:r>
          </a:p>
          <a:p>
            <a:pPr lvl="0"/>
            <a:r>
              <a:rPr lang="en-US" sz="1500"/>
              <a:t>Additional Links</a:t>
            </a:r>
          </a:p>
          <a:p>
            <a:pPr lvl="1"/>
            <a:r>
              <a:rPr lang="en-US" sz="1500">
                <a:hlinkClick r:id="rId7"/>
              </a:rPr>
              <a:t>https://ethereum.org/en/</a:t>
            </a:r>
            <a:endParaRPr lang="en-US" sz="1500"/>
          </a:p>
          <a:p>
            <a:pPr lvl="1"/>
            <a:r>
              <a:rPr lang="en-US" sz="1500">
                <a:hlinkClick r:id="rId8"/>
              </a:rPr>
              <a:t>https://ethereum.org/en/defi/</a:t>
            </a:r>
            <a:endParaRPr lang="en-US" sz="1500"/>
          </a:p>
          <a:p>
            <a:pPr lvl="1"/>
            <a:r>
              <a:rPr lang="en-US" sz="1500">
                <a:hlinkClick r:id="rId9"/>
              </a:rPr>
              <a:t>https://en.wikipedia.org/wiki/Ethereum</a:t>
            </a:r>
            <a:endParaRPr lang="en-US" sz="1500"/>
          </a:p>
          <a:p>
            <a:pPr lvl="1"/>
            <a:r>
              <a:rPr lang="en-US" sz="1500">
                <a:hlinkClick r:id="rId10"/>
              </a:rPr>
              <a:t>Smart Contract</a:t>
            </a:r>
            <a:endParaRPr lang="en-US" sz="1500"/>
          </a:p>
          <a:p>
            <a:pPr lvl="1"/>
            <a:endParaRPr lang="en-US" sz="1500"/>
          </a:p>
          <a:p>
            <a:pPr lvl="1"/>
            <a:endParaRPr lang="ar-EG" sz="1500"/>
          </a:p>
          <a:p>
            <a:pPr lvl="1"/>
            <a:endParaRPr lang="en-US" sz="1500"/>
          </a:p>
          <a:p>
            <a:pPr lvl="1"/>
            <a:endParaRPr lang="en-US" sz="1500"/>
          </a:p>
          <a:p>
            <a:pPr lvl="1"/>
            <a:endParaRPr lang="ar-EG" sz="1500"/>
          </a:p>
          <a:p>
            <a:endParaRPr lang="en-US" sz="1500"/>
          </a:p>
          <a:p>
            <a:pPr marL="457200" lvl="1" indent="0">
              <a:buNone/>
            </a:pPr>
            <a:endParaRPr lang="en-US" sz="1500"/>
          </a:p>
          <a:p>
            <a:endParaRPr lang="en-US" sz="1500" b="0" i="0"/>
          </a:p>
          <a:p>
            <a:pPr lvl="1"/>
            <a:endParaRPr lang="en-US" sz="1500"/>
          </a:p>
          <a:p>
            <a:endParaRPr lang="en-US" sz="1500"/>
          </a:p>
        </p:txBody>
      </p:sp>
    </p:spTree>
    <p:extLst>
      <p:ext uri="{BB962C8B-B14F-4D97-AF65-F5344CB8AC3E}">
        <p14:creationId xmlns:p14="http://schemas.microsoft.com/office/powerpoint/2010/main" val="30694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Content Placeholder 6" descr="Text&#10;&#10;Description automatically generated">
            <a:extLst>
              <a:ext uri="{FF2B5EF4-FFF2-40B4-BE49-F238E27FC236}">
                <a16:creationId xmlns:a16="http://schemas.microsoft.com/office/drawing/2014/main" id="{CDE3013A-01B2-464E-82BD-98CD42F6769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1096" b="1"/>
          <a:stretch/>
        </p:blipFill>
        <p:spPr>
          <a:xfrm>
            <a:off x="20" y="1282"/>
            <a:ext cx="12191980" cy="6856718"/>
          </a:xfrm>
          <a:prstGeom prst="rect">
            <a:avLst/>
          </a:prstGeom>
        </p:spPr>
      </p:pic>
    </p:spTree>
    <p:extLst>
      <p:ext uri="{BB962C8B-B14F-4D97-AF65-F5344CB8AC3E}">
        <p14:creationId xmlns:p14="http://schemas.microsoft.com/office/powerpoint/2010/main" val="1145337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3">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35">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Freeform: Shape 37">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A24070-72C2-4B85-936D-682C973337FC}"/>
              </a:ext>
            </a:extLst>
          </p:cNvPr>
          <p:cNvSpPr>
            <a:spLocks noGrp="1"/>
          </p:cNvSpPr>
          <p:nvPr>
            <p:ph type="title" idx="4294967295"/>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Thanks</a:t>
            </a:r>
          </a:p>
        </p:txBody>
      </p:sp>
      <p:sp>
        <p:nvSpPr>
          <p:cNvPr id="40" name="Rectangle 39">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044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5">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BDE0C-DDB9-408C-A7A7-504B7BA69D90}"/>
              </a:ext>
            </a:extLst>
          </p:cNvPr>
          <p:cNvSpPr>
            <a:spLocks noGrp="1"/>
          </p:cNvSpPr>
          <p:nvPr>
            <p:ph type="title"/>
          </p:nvPr>
        </p:nvSpPr>
        <p:spPr>
          <a:xfrm>
            <a:off x="836679" y="723899"/>
            <a:ext cx="6002110" cy="1151084"/>
          </a:xfrm>
        </p:spPr>
        <p:txBody>
          <a:bodyPr vert="horz" lIns="0" tIns="0" rIns="0" bIns="0" rtlCol="0" anchorCtr="0">
            <a:normAutofit/>
          </a:bodyPr>
          <a:lstStyle/>
          <a:p>
            <a:r>
              <a:rPr lang="en-US" sz="4000" u="sng" dirty="0"/>
              <a:t>Introduction</a:t>
            </a:r>
          </a:p>
        </p:txBody>
      </p:sp>
      <p:sp>
        <p:nvSpPr>
          <p:cNvPr id="11" name="Content Placeholder 10">
            <a:extLst>
              <a:ext uri="{FF2B5EF4-FFF2-40B4-BE49-F238E27FC236}">
                <a16:creationId xmlns:a16="http://schemas.microsoft.com/office/drawing/2014/main" id="{CA02FC9C-333A-4629-860E-393CD0B81501}"/>
              </a:ext>
            </a:extLst>
          </p:cNvPr>
          <p:cNvSpPr>
            <a:spLocks noGrp="1"/>
          </p:cNvSpPr>
          <p:nvPr>
            <p:ph idx="1"/>
          </p:nvPr>
        </p:nvSpPr>
        <p:spPr>
          <a:xfrm>
            <a:off x="836680" y="1874983"/>
            <a:ext cx="6002110" cy="4259118"/>
          </a:xfrm>
        </p:spPr>
        <p:txBody>
          <a:bodyPr>
            <a:normAutofit/>
          </a:bodyPr>
          <a:lstStyle/>
          <a:p>
            <a:r>
              <a:rPr lang="en-US" sz="1700" dirty="0">
                <a:effectLst/>
                <a:latin typeface="Raleway"/>
                <a:ea typeface="Times New Roman" panose="02020603050405020304" pitchFamily="18" charset="0"/>
                <a:cs typeface="Arial" panose="020B0604020202020204" pitchFamily="34" charset="0"/>
              </a:rPr>
              <a:t>Health is a crown to the heads of healthy people, and it is one of the most important blessings that God has given us, so we must preserve it well so that we can complete our missions and messages in the life for which we were created. But unfortunately, </a:t>
            </a:r>
            <a:r>
              <a:rPr lang="en-US" sz="1700" dirty="0">
                <a:effectLst/>
                <a:latin typeface="Raleway"/>
                <a:ea typeface="Times New Roman" panose="02020603050405020304" pitchFamily="18" charset="0"/>
                <a:cs typeface="Times New Roman" panose="02020603050405020304" pitchFamily="18" charset="0"/>
              </a:rPr>
              <a:t>the drug counterfeit problem has become global and so huge that it has drawn significant attention from everyone.</a:t>
            </a:r>
          </a:p>
          <a:p>
            <a:endParaRPr lang="en-US" sz="1700" dirty="0">
              <a:effectLst/>
              <a:latin typeface="Raleway"/>
              <a:ea typeface="Times New Roman" panose="02020603050405020304" pitchFamily="18" charset="0"/>
              <a:cs typeface="Times New Roman" panose="02020603050405020304" pitchFamily="18" charset="0"/>
            </a:endParaRPr>
          </a:p>
          <a:p>
            <a:r>
              <a:rPr lang="en-US" sz="1700" dirty="0">
                <a:effectLst/>
                <a:latin typeface="Raleway"/>
                <a:ea typeface="Times New Roman" panose="02020603050405020304" pitchFamily="18" charset="0"/>
                <a:cs typeface="Times New Roman" panose="02020603050405020304" pitchFamily="18" charset="0"/>
              </a:rPr>
              <a:t> The fake drug industry is worth $10B per year as estimated by survey. Also estimated by WHO, about a million die per year due to fake drugs. The distribution of fake drugs is a crucial issue.</a:t>
            </a:r>
          </a:p>
          <a:p>
            <a:pPr marL="0" indent="0">
              <a:buNone/>
            </a:pPr>
            <a:endParaRPr lang="en-US" sz="1700" dirty="0">
              <a:effectLst/>
              <a:latin typeface="Raleway"/>
              <a:ea typeface="Times New Roman" panose="02020603050405020304" pitchFamily="18" charset="0"/>
              <a:cs typeface="Times New Roman" panose="02020603050405020304" pitchFamily="18" charset="0"/>
            </a:endParaRPr>
          </a:p>
          <a:p>
            <a:r>
              <a:rPr lang="en-US" sz="1700" dirty="0">
                <a:effectLst/>
                <a:latin typeface="Raleway"/>
                <a:ea typeface="Times New Roman" panose="02020603050405020304" pitchFamily="18" charset="0"/>
                <a:cs typeface="Times New Roman" panose="02020603050405020304" pitchFamily="18" charset="0"/>
              </a:rPr>
              <a:t> One of main reasons behind drug counterfeiting is imperfect supply chain.</a:t>
            </a:r>
            <a:endParaRPr lang="en-US" sz="1700" dirty="0"/>
          </a:p>
        </p:txBody>
      </p:sp>
      <p:pic>
        <p:nvPicPr>
          <p:cNvPr id="50" name="Picture 49">
            <a:extLst>
              <a:ext uri="{FF2B5EF4-FFF2-40B4-BE49-F238E27FC236}">
                <a16:creationId xmlns:a16="http://schemas.microsoft.com/office/drawing/2014/main" id="{562EE6CF-D513-4601-8C7D-CBAC6C9F0377}"/>
              </a:ext>
            </a:extLst>
          </p:cNvPr>
          <p:cNvPicPr>
            <a:picLocks noChangeAspect="1"/>
          </p:cNvPicPr>
          <p:nvPr/>
        </p:nvPicPr>
        <p:blipFill rotWithShape="1">
          <a:blip r:embed="rId2"/>
          <a:srcRect l="26549" r="18851"/>
          <a:stretch/>
        </p:blipFill>
        <p:spPr>
          <a:xfrm>
            <a:off x="7199440" y="10"/>
            <a:ext cx="4992560" cy="6857990"/>
          </a:xfrm>
          <a:prstGeom prst="rect">
            <a:avLst/>
          </a:prstGeom>
          <a:effectLst/>
        </p:spPr>
      </p:pic>
    </p:spTree>
    <p:extLst>
      <p:ext uri="{BB962C8B-B14F-4D97-AF65-F5344CB8AC3E}">
        <p14:creationId xmlns:p14="http://schemas.microsoft.com/office/powerpoint/2010/main" val="312578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BDE0C-DDB9-408C-A7A7-504B7BA69D90}"/>
              </a:ext>
            </a:extLst>
          </p:cNvPr>
          <p:cNvSpPr>
            <a:spLocks noGrp="1"/>
          </p:cNvSpPr>
          <p:nvPr>
            <p:ph type="title"/>
          </p:nvPr>
        </p:nvSpPr>
        <p:spPr>
          <a:xfrm>
            <a:off x="655320" y="365125"/>
            <a:ext cx="5120114" cy="1692794"/>
          </a:xfrm>
        </p:spPr>
        <p:txBody>
          <a:bodyPr vert="horz" lIns="0" tIns="0" rIns="0" bIns="0" rtlCol="0" anchorCtr="0">
            <a:normAutofit/>
          </a:bodyPr>
          <a:lstStyle/>
          <a:p>
            <a:r>
              <a:rPr lang="en-US" dirty="0"/>
              <a:t>Motivation </a:t>
            </a:r>
          </a:p>
        </p:txBody>
      </p:sp>
      <p:cxnSp>
        <p:nvCxnSpPr>
          <p:cNvPr id="61" name="Straight Arrow Connector 5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CA02FC9C-333A-4629-860E-393CD0B81501}"/>
              </a:ext>
            </a:extLst>
          </p:cNvPr>
          <p:cNvSpPr>
            <a:spLocks noGrp="1"/>
          </p:cNvSpPr>
          <p:nvPr>
            <p:ph idx="1"/>
          </p:nvPr>
        </p:nvSpPr>
        <p:spPr>
          <a:xfrm>
            <a:off x="655321" y="2575034"/>
            <a:ext cx="5120113" cy="3462228"/>
          </a:xfrm>
        </p:spPr>
        <p:txBody>
          <a:bodyPr>
            <a:normAutofit fontScale="92500" lnSpcReduction="10000"/>
          </a:bodyPr>
          <a:lstStyle/>
          <a:p>
            <a:r>
              <a:rPr lang="en-US" sz="1800" dirty="0">
                <a:effectLst/>
                <a:latin typeface="Raleway"/>
                <a:ea typeface="Times New Roman" panose="02020603050405020304" pitchFamily="18" charset="0"/>
                <a:cs typeface="Times New Roman" panose="02020603050405020304" pitchFamily="18" charset="0"/>
              </a:rPr>
              <a:t>Drug manufacturing is expensive, and it takes approximately two billion dollars to manufacture a single type of drug. Replacement of these drugs with counterfeit</a:t>
            </a:r>
            <a:endParaRPr lang="ar-EG" sz="1800" dirty="0">
              <a:effectLst/>
              <a:latin typeface="Raleway"/>
              <a:ea typeface="Times New Roman" panose="02020603050405020304" pitchFamily="18" charset="0"/>
              <a:cs typeface="Times New Roman" panose="02020603050405020304" pitchFamily="18" charset="0"/>
            </a:endParaRPr>
          </a:p>
          <a:p>
            <a:r>
              <a:rPr lang="en-US" sz="1800" dirty="0">
                <a:effectLst/>
                <a:latin typeface="Raleway"/>
                <a:ea typeface="Times New Roman" panose="02020603050405020304" pitchFamily="18" charset="0"/>
                <a:cs typeface="Times New Roman" panose="02020603050405020304" pitchFamily="18" charset="0"/>
              </a:rPr>
              <a:t>drugs is a prevailing problem and causes about 150 billion-dollar, loss to the pharmaceutical industry annually. </a:t>
            </a:r>
            <a:endParaRPr lang="ar-EG" sz="1800" dirty="0">
              <a:effectLst/>
              <a:latin typeface="Raleway"/>
              <a:ea typeface="Times New Roman" panose="02020603050405020304" pitchFamily="18" charset="0"/>
              <a:cs typeface="Times New Roman" panose="02020603050405020304" pitchFamily="18" charset="0"/>
            </a:endParaRPr>
          </a:p>
          <a:p>
            <a:r>
              <a:rPr lang="en-US" sz="1800" dirty="0">
                <a:effectLst/>
                <a:latin typeface="Raleway"/>
                <a:ea typeface="Times New Roman" panose="02020603050405020304" pitchFamily="18" charset="0"/>
                <a:cs typeface="Times New Roman" panose="02020603050405020304" pitchFamily="18" charset="0"/>
              </a:rPr>
              <a:t>In addition to loss of money, counterfeit drugs also pose a threat to lives, and sabotages reputed brand names.</a:t>
            </a:r>
            <a:endParaRPr lang="ar-EG" sz="1800" dirty="0">
              <a:effectLst/>
              <a:latin typeface="Raleway"/>
              <a:ea typeface="Times New Roman" panose="02020603050405020304" pitchFamily="18" charset="0"/>
              <a:cs typeface="Times New Roman" panose="02020603050405020304" pitchFamily="18" charset="0"/>
            </a:endParaRPr>
          </a:p>
          <a:p>
            <a:r>
              <a:rPr lang="en-US" sz="1800" dirty="0">
                <a:effectLst/>
                <a:latin typeface="Raleway"/>
                <a:ea typeface="Times New Roman" panose="02020603050405020304" pitchFamily="18" charset="0"/>
                <a:cs typeface="Times New Roman" panose="02020603050405020304" pitchFamily="18" charset="0"/>
              </a:rPr>
              <a:t> The counterfeit drug problem is encouraged because of lack of coordination and traceability of the drug itself within the pharmaceutical supply chain</a:t>
            </a:r>
            <a:endParaRPr lang="en-US" sz="1800" dirty="0"/>
          </a:p>
        </p:txBody>
      </p:sp>
      <p:pic>
        <p:nvPicPr>
          <p:cNvPr id="50" name="Picture 49">
            <a:extLst>
              <a:ext uri="{FF2B5EF4-FFF2-40B4-BE49-F238E27FC236}">
                <a16:creationId xmlns:a16="http://schemas.microsoft.com/office/drawing/2014/main" id="{562EE6CF-D513-4601-8C7D-CBAC6C9F0377}"/>
              </a:ext>
            </a:extLst>
          </p:cNvPr>
          <p:cNvPicPr>
            <a:picLocks noChangeAspect="1"/>
          </p:cNvPicPr>
          <p:nvPr/>
        </p:nvPicPr>
        <p:blipFill rotWithShape="1">
          <a:blip r:embed="rId2"/>
          <a:srcRect l="19328" r="11630"/>
          <a:stretch/>
        </p:blipFill>
        <p:spPr>
          <a:xfrm>
            <a:off x="5878850" y="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818245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8FD74D4-C0F3-4E5B-9628-885593F0B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7D95C3-2F27-4A00-87F4-2351E05EBDD9}"/>
              </a:ext>
            </a:extLst>
          </p:cNvPr>
          <p:cNvSpPr>
            <a:spLocks noGrp="1"/>
          </p:cNvSpPr>
          <p:nvPr>
            <p:ph type="title"/>
          </p:nvPr>
        </p:nvSpPr>
        <p:spPr>
          <a:xfrm>
            <a:off x="1197864" y="891539"/>
            <a:ext cx="4898135" cy="1346693"/>
          </a:xfrm>
        </p:spPr>
        <p:txBody>
          <a:bodyPr vert="horz" lIns="91440" tIns="45720" rIns="91440" bIns="45720" rtlCol="0" anchor="ctr">
            <a:normAutofit/>
          </a:bodyPr>
          <a:lstStyle/>
          <a:p>
            <a:r>
              <a:rPr lang="en-US" sz="4000"/>
              <a:t>Problem Definition</a:t>
            </a:r>
          </a:p>
        </p:txBody>
      </p:sp>
      <p:sp>
        <p:nvSpPr>
          <p:cNvPr id="31" name="Rectangle 15">
            <a:extLst>
              <a:ext uri="{FF2B5EF4-FFF2-40B4-BE49-F238E27FC236}">
                <a16:creationId xmlns:a16="http://schemas.microsoft.com/office/drawing/2014/main" id="{E64FA8EC-281F-4A47-AF2E-9F85F2AAB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1BF34947-A21E-4576-A637-D4A3820E2A81}"/>
              </a:ext>
            </a:extLst>
          </p:cNvPr>
          <p:cNvSpPr>
            <a:spLocks noGrp="1"/>
          </p:cNvSpPr>
          <p:nvPr>
            <p:ph type="body" sz="half" idx="2"/>
          </p:nvPr>
        </p:nvSpPr>
        <p:spPr>
          <a:xfrm>
            <a:off x="1197864" y="2399100"/>
            <a:ext cx="4878978" cy="3645084"/>
          </a:xfrm>
        </p:spPr>
        <p:txBody>
          <a:bodyPr vert="horz" lIns="91440" tIns="45720" rIns="91440" bIns="45720" rtlCol="0">
            <a:normAutofit/>
          </a:bodyPr>
          <a:lstStyle/>
          <a:p>
            <a:pPr marL="457200" indent="-228600">
              <a:buFont typeface="Arial" panose="020B0604020202020204" pitchFamily="34" charset="0"/>
              <a:buChar char="•"/>
            </a:pPr>
            <a:r>
              <a:rPr lang="en-US" sz="2000"/>
              <a:t>How to make all medicine data  secure and prevent anyone from changing it. </a:t>
            </a:r>
          </a:p>
          <a:p>
            <a:pPr marL="457200" indent="-228600">
              <a:buFont typeface="Arial" panose="020B0604020202020204" pitchFamily="34" charset="0"/>
              <a:buChar char="•"/>
            </a:pPr>
            <a:r>
              <a:rPr lang="en-US" sz="2000"/>
              <a:t>Deliver original medicine from manufactures to countries</a:t>
            </a:r>
          </a:p>
          <a:p>
            <a:pPr marL="457200" indent="-228600">
              <a:buFont typeface="Arial" panose="020B0604020202020204" pitchFamily="34" charset="0"/>
              <a:buChar char="•"/>
            </a:pPr>
            <a:r>
              <a:rPr lang="en-US" sz="2000"/>
              <a:t> How to make all people check the medicine after buying it. </a:t>
            </a:r>
          </a:p>
          <a:p>
            <a:pPr indent="-228600">
              <a:buFont typeface="Arial" panose="020B0604020202020204" pitchFamily="34" charset="0"/>
              <a:buChar char="•"/>
            </a:pPr>
            <a:r>
              <a:rPr lang="en-US" sz="2000"/>
              <a:t>We start thinking about the technology that would help us To solve these Problems</a:t>
            </a:r>
          </a:p>
        </p:txBody>
      </p:sp>
      <p:pic>
        <p:nvPicPr>
          <p:cNvPr id="5" name="Picture Placeholder 4">
            <a:extLst>
              <a:ext uri="{FF2B5EF4-FFF2-40B4-BE49-F238E27FC236}">
                <a16:creationId xmlns:a16="http://schemas.microsoft.com/office/drawing/2014/main" id="{7BB70786-030A-4296-A838-22B81605D2A9}"/>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16597" r="20846" b="-1"/>
          <a:stretch/>
        </p:blipFill>
        <p:spPr>
          <a:xfrm>
            <a:off x="6552330" y="891540"/>
            <a:ext cx="5639670" cy="5071110"/>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4231724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C8DE6205-1C60-45A3-AE4D-148B24BA23F6}"/>
              </a:ext>
            </a:extLst>
          </p:cNvPr>
          <p:cNvPicPr>
            <a:picLocks noChangeAspect="1"/>
          </p:cNvPicPr>
          <p:nvPr/>
        </p:nvPicPr>
        <p:blipFill rotWithShape="1">
          <a:blip r:embed="rId3">
            <a:alphaModFix amt="35000"/>
          </a:blip>
          <a:srcRect t="25000"/>
          <a:stretch/>
        </p:blipFill>
        <p:spPr>
          <a:xfrm>
            <a:off x="20" y="1"/>
            <a:ext cx="12191980" cy="6857999"/>
          </a:xfrm>
          <a:prstGeom prst="rect">
            <a:avLst/>
          </a:prstGeom>
        </p:spPr>
      </p:pic>
      <p:sp>
        <p:nvSpPr>
          <p:cNvPr id="2" name="Title 1">
            <a:extLst>
              <a:ext uri="{FF2B5EF4-FFF2-40B4-BE49-F238E27FC236}">
                <a16:creationId xmlns:a16="http://schemas.microsoft.com/office/drawing/2014/main" id="{8B296830-5E19-4985-AAEE-4FBC56828292}"/>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Objectives</a:t>
            </a:r>
          </a:p>
        </p:txBody>
      </p:sp>
      <p:cxnSp>
        <p:nvCxnSpPr>
          <p:cNvPr id="76" name="Straight Connector 75">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62" name="Content Placeholder 2">
            <a:extLst>
              <a:ext uri="{FF2B5EF4-FFF2-40B4-BE49-F238E27FC236}">
                <a16:creationId xmlns:a16="http://schemas.microsoft.com/office/drawing/2014/main" id="{78561703-15ED-4B27-B39F-3A11B32FD7C1}"/>
              </a:ext>
            </a:extLst>
          </p:cNvPr>
          <p:cNvGraphicFramePr>
            <a:graphicFrameLocks noGrp="1"/>
          </p:cNvGraphicFramePr>
          <p:nvPr>
            <p:ph idx="1"/>
            <p:extLst>
              <p:ext uri="{D42A27DB-BD31-4B8C-83A1-F6EECF244321}">
                <p14:modId xmlns:p14="http://schemas.microsoft.com/office/powerpoint/2010/main" val="571505279"/>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7250517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86EA35D-C3EB-420F-9DB1-C6403FF91EA3}"/>
              </a:ext>
            </a:extLst>
          </p:cNvPr>
          <p:cNvSpPr>
            <a:spLocks noGrp="1"/>
          </p:cNvSpPr>
          <p:nvPr>
            <p:ph type="title"/>
          </p:nvPr>
        </p:nvSpPr>
        <p:spPr>
          <a:xfrm>
            <a:off x="841248" y="704850"/>
            <a:ext cx="3785616" cy="2978150"/>
          </a:xfrm>
        </p:spPr>
        <p:txBody>
          <a:bodyPr anchor="b">
            <a:normAutofit/>
          </a:bodyPr>
          <a:lstStyle/>
          <a:p>
            <a:r>
              <a:rPr lang="en-US" dirty="0"/>
              <a:t>Observation</a:t>
            </a:r>
          </a:p>
        </p:txBody>
      </p:sp>
      <p:sp>
        <p:nvSpPr>
          <p:cNvPr id="3" name="Content Placeholder 2">
            <a:extLst>
              <a:ext uri="{FF2B5EF4-FFF2-40B4-BE49-F238E27FC236}">
                <a16:creationId xmlns:a16="http://schemas.microsoft.com/office/drawing/2014/main" id="{45D33468-CAFA-4085-B69B-4A5BCB7F7173}"/>
              </a:ext>
            </a:extLst>
          </p:cNvPr>
          <p:cNvSpPr>
            <a:spLocks noGrp="1"/>
          </p:cNvSpPr>
          <p:nvPr>
            <p:ph idx="1"/>
          </p:nvPr>
        </p:nvSpPr>
        <p:spPr>
          <a:xfrm>
            <a:off x="6212411" y="954231"/>
            <a:ext cx="5314950" cy="5251450"/>
          </a:xfrm>
        </p:spPr>
        <p:txBody>
          <a:bodyPr anchor="ctr">
            <a:normAutofit/>
          </a:bodyPr>
          <a:lstStyle/>
          <a:p>
            <a:r>
              <a:rPr lang="en-US" dirty="0">
                <a:solidFill>
                  <a:schemeClr val="bg1"/>
                </a:solidFill>
              </a:rPr>
              <a:t>NAIROBI</a:t>
            </a:r>
          </a:p>
          <a:p>
            <a:pPr lvl="1"/>
            <a:r>
              <a:rPr lang="en-US" sz="1700" dirty="0">
                <a:solidFill>
                  <a:schemeClr val="bg1"/>
                </a:solidFill>
              </a:rPr>
              <a:t>A cell phone application for identifying approved medicines and drugstores is helping Kenya to fight counterfeit and substandard medicines. The app uses a barcode and location tracking technology to identify medicines throughout the supply chain</a:t>
            </a:r>
          </a:p>
          <a:p>
            <a:pPr marL="457200" lvl="1" indent="0">
              <a:buNone/>
            </a:pPr>
            <a:endParaRPr lang="en-US" sz="1700" dirty="0">
              <a:solidFill>
                <a:schemeClr val="bg1"/>
              </a:solidFill>
            </a:endParaRPr>
          </a:p>
          <a:p>
            <a:r>
              <a:rPr lang="en-US" i="1" dirty="0">
                <a:solidFill>
                  <a:schemeClr val="bg1"/>
                </a:solidFill>
              </a:rPr>
              <a:t>FD Detector</a:t>
            </a:r>
          </a:p>
          <a:p>
            <a:pPr lvl="1"/>
            <a:r>
              <a:rPr lang="en-US" sz="1700" dirty="0">
                <a:solidFill>
                  <a:schemeClr val="bg1"/>
                </a:solidFill>
              </a:rPr>
              <a:t>a group of local teenage girls from Nigeria decided to act and create  a mobile application that detects fake drugs at the point of purchase. The app allows health professionals and customers with a smartphone to scan the barcode in a drug. The app then indicates whether the drug is authentic or fake and displays the drug’s expiry date. The innovation also has a provision for users to report any fake drugs directly to the regulator.</a:t>
            </a:r>
          </a:p>
          <a:p>
            <a:endParaRPr lang="en-US" sz="2100" dirty="0">
              <a:solidFill>
                <a:schemeClr val="bg1"/>
              </a:solidFill>
            </a:endParaRPr>
          </a:p>
        </p:txBody>
      </p:sp>
    </p:spTree>
    <p:extLst>
      <p:ext uri="{BB962C8B-B14F-4D97-AF65-F5344CB8AC3E}">
        <p14:creationId xmlns:p14="http://schemas.microsoft.com/office/powerpoint/2010/main" val="154352301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7"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28" name="Oval 27">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9"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1" name="Rectangle 30">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E7DF669-2A77-467B-9B01-AF3C1C62DAF4}"/>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dirty="0">
                <a:solidFill>
                  <a:schemeClr val="bg2"/>
                </a:solidFill>
                <a:latin typeface="+mj-lt"/>
                <a:ea typeface="+mj-ea"/>
                <a:cs typeface="+mj-cs"/>
              </a:rPr>
              <a:t>The solution is </a:t>
            </a:r>
            <a:br>
              <a:rPr lang="en-US" sz="4000" kern="1200" dirty="0">
                <a:solidFill>
                  <a:schemeClr val="bg2"/>
                </a:solidFill>
                <a:latin typeface="+mj-lt"/>
                <a:ea typeface="+mj-ea"/>
                <a:cs typeface="+mj-cs"/>
              </a:rPr>
            </a:br>
            <a:r>
              <a:rPr lang="en-US" sz="4000" kern="1200" dirty="0">
                <a:solidFill>
                  <a:schemeClr val="bg2"/>
                </a:solidFill>
                <a:latin typeface="+mj-lt"/>
                <a:ea typeface="+mj-ea"/>
                <a:cs typeface="+mj-cs"/>
              </a:rPr>
              <a:t>Blockchain</a:t>
            </a:r>
          </a:p>
        </p:txBody>
      </p:sp>
    </p:spTree>
    <p:extLst>
      <p:ext uri="{BB962C8B-B14F-4D97-AF65-F5344CB8AC3E}">
        <p14:creationId xmlns:p14="http://schemas.microsoft.com/office/powerpoint/2010/main" val="339828417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2377</TotalTime>
  <Words>2701</Words>
  <Application>Microsoft Office PowerPoint</Application>
  <PresentationFormat>Widescreen</PresentationFormat>
  <Paragraphs>449</Paragraphs>
  <Slides>32</Slides>
  <Notes>17</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32</vt:i4>
      </vt:variant>
    </vt:vector>
  </HeadingPairs>
  <TitlesOfParts>
    <vt:vector size="45" baseType="lpstr">
      <vt:lpstr>Arial</vt:lpstr>
      <vt:lpstr>Calibri</vt:lpstr>
      <vt:lpstr>Calibri Light</vt:lpstr>
      <vt:lpstr>Carlito</vt:lpstr>
      <vt:lpstr>charter</vt:lpstr>
      <vt:lpstr>Courier New</vt:lpstr>
      <vt:lpstr>Raleway</vt:lpstr>
      <vt:lpstr>Sitka Heading</vt:lpstr>
      <vt:lpstr>Source Sans Pro</vt:lpstr>
      <vt:lpstr>Times New Roman</vt:lpstr>
      <vt:lpstr>Wingdings</vt:lpstr>
      <vt:lpstr>3DFloatVTI</vt:lpstr>
      <vt:lpstr>Office Theme</vt:lpstr>
      <vt:lpstr>Drug Authentication Using Blockchain</vt:lpstr>
      <vt:lpstr>PowerPoint Presentation</vt:lpstr>
      <vt:lpstr>Agenda</vt:lpstr>
      <vt:lpstr>Introduction</vt:lpstr>
      <vt:lpstr>Motivation </vt:lpstr>
      <vt:lpstr>Problem Definition</vt:lpstr>
      <vt:lpstr>Objectives</vt:lpstr>
      <vt:lpstr>Observation</vt:lpstr>
      <vt:lpstr>The solution is  Blockchain</vt:lpstr>
      <vt:lpstr>Introduction to Blockchain</vt:lpstr>
      <vt:lpstr>Blockchain Features</vt:lpstr>
      <vt:lpstr>Let’s Focus on medical Sector</vt:lpstr>
      <vt:lpstr>System Architecture</vt:lpstr>
      <vt:lpstr>Use Case Diagram</vt:lpstr>
      <vt:lpstr>Functional Requirements</vt:lpstr>
      <vt:lpstr>Functional Requirements</vt:lpstr>
      <vt:lpstr>Functional Requirements</vt:lpstr>
      <vt:lpstr>Techniques</vt:lpstr>
      <vt:lpstr>Ethereum</vt:lpstr>
      <vt:lpstr>Smart contracts </vt:lpstr>
      <vt:lpstr>solidity</vt:lpstr>
      <vt:lpstr>web3.js</vt:lpstr>
      <vt:lpstr>Results</vt:lpstr>
      <vt:lpstr>Accuracy</vt:lpstr>
      <vt:lpstr>Tools</vt:lpstr>
      <vt:lpstr>Future Work</vt:lpstr>
      <vt:lpstr>Demo</vt:lpstr>
      <vt:lpstr>Conclusion</vt:lpstr>
      <vt:lpstr>References </vt:lpstr>
      <vt:lpstr>References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Drug Authentication Using Blockchain</dc:title>
  <dc:creator>عبدالرحمن السيد سعيد</dc:creator>
  <cp:lastModifiedBy>x x</cp:lastModifiedBy>
  <cp:revision>69</cp:revision>
  <dcterms:created xsi:type="dcterms:W3CDTF">2020-12-21T21:57:27Z</dcterms:created>
  <dcterms:modified xsi:type="dcterms:W3CDTF">2021-07-12T01:55:44Z</dcterms:modified>
</cp:coreProperties>
</file>